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xml" ContentType="application/vnd.openxmlformats-officedocument.presentationml.tag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94" r:id="rId3"/>
  </p:sldMasterIdLst>
  <p:notesMasterIdLst>
    <p:notesMasterId r:id="rId113"/>
  </p:notesMasterIdLst>
  <p:sldIdLst>
    <p:sldId id="256" r:id="rId4"/>
    <p:sldId id="895" r:id="rId5"/>
    <p:sldId id="260" r:id="rId6"/>
    <p:sldId id="261" r:id="rId7"/>
    <p:sldId id="259" r:id="rId8"/>
    <p:sldId id="258" r:id="rId9"/>
    <p:sldId id="321" r:id="rId10"/>
    <p:sldId id="324" r:id="rId11"/>
    <p:sldId id="359" r:id="rId12"/>
    <p:sldId id="326" r:id="rId13"/>
    <p:sldId id="415" r:id="rId14"/>
    <p:sldId id="403" r:id="rId15"/>
    <p:sldId id="404" r:id="rId16"/>
    <p:sldId id="405" r:id="rId17"/>
    <p:sldId id="406" r:id="rId18"/>
    <p:sldId id="407" r:id="rId19"/>
    <p:sldId id="408" r:id="rId20"/>
    <p:sldId id="413" r:id="rId21"/>
    <p:sldId id="409" r:id="rId22"/>
    <p:sldId id="410" r:id="rId23"/>
    <p:sldId id="417" r:id="rId24"/>
    <p:sldId id="414" r:id="rId25"/>
    <p:sldId id="350" r:id="rId26"/>
    <p:sldId id="419" r:id="rId27"/>
    <p:sldId id="862" r:id="rId28"/>
    <p:sldId id="864" r:id="rId29"/>
    <p:sldId id="865" r:id="rId30"/>
    <p:sldId id="866" r:id="rId31"/>
    <p:sldId id="867" r:id="rId32"/>
    <p:sldId id="868" r:id="rId33"/>
    <p:sldId id="869" r:id="rId34"/>
    <p:sldId id="870" r:id="rId35"/>
    <p:sldId id="872" r:id="rId36"/>
    <p:sldId id="873" r:id="rId37"/>
    <p:sldId id="878" r:id="rId38"/>
    <p:sldId id="879" r:id="rId39"/>
    <p:sldId id="880" r:id="rId40"/>
    <p:sldId id="874" r:id="rId41"/>
    <p:sldId id="871" r:id="rId42"/>
    <p:sldId id="875" r:id="rId43"/>
    <p:sldId id="876" r:id="rId44"/>
    <p:sldId id="881" r:id="rId45"/>
    <p:sldId id="877" r:id="rId46"/>
    <p:sldId id="257" r:id="rId47"/>
    <p:sldId id="378" r:id="rId48"/>
    <p:sldId id="889" r:id="rId49"/>
    <p:sldId id="288" r:id="rId50"/>
    <p:sldId id="331" r:id="rId51"/>
    <p:sldId id="335" r:id="rId52"/>
    <p:sldId id="334" r:id="rId53"/>
    <p:sldId id="333" r:id="rId54"/>
    <p:sldId id="327" r:id="rId55"/>
    <p:sldId id="890" r:id="rId56"/>
    <p:sldId id="383" r:id="rId57"/>
    <p:sldId id="370" r:id="rId58"/>
    <p:sldId id="307" r:id="rId59"/>
    <p:sldId id="323" r:id="rId60"/>
    <p:sldId id="330" r:id="rId61"/>
    <p:sldId id="325" r:id="rId62"/>
    <p:sldId id="352" r:id="rId63"/>
    <p:sldId id="356" r:id="rId64"/>
    <p:sldId id="309" r:id="rId65"/>
    <p:sldId id="355" r:id="rId66"/>
    <p:sldId id="891" r:id="rId67"/>
    <p:sldId id="311" r:id="rId68"/>
    <p:sldId id="353" r:id="rId69"/>
    <p:sldId id="354" r:id="rId70"/>
    <p:sldId id="357" r:id="rId71"/>
    <p:sldId id="339" r:id="rId72"/>
    <p:sldId id="387" r:id="rId73"/>
    <p:sldId id="390" r:id="rId74"/>
    <p:sldId id="388" r:id="rId75"/>
    <p:sldId id="389" r:id="rId76"/>
    <p:sldId id="892" r:id="rId77"/>
    <p:sldId id="360" r:id="rId78"/>
    <p:sldId id="893" r:id="rId79"/>
    <p:sldId id="894" r:id="rId80"/>
    <p:sldId id="342" r:id="rId81"/>
    <p:sldId id="368" r:id="rId82"/>
    <p:sldId id="384" r:id="rId83"/>
    <p:sldId id="385" r:id="rId84"/>
    <p:sldId id="386" r:id="rId85"/>
    <p:sldId id="888" r:id="rId86"/>
    <p:sldId id="273" r:id="rId87"/>
    <p:sldId id="276" r:id="rId88"/>
    <p:sldId id="277" r:id="rId89"/>
    <p:sldId id="284" r:id="rId90"/>
    <p:sldId id="278" r:id="rId91"/>
    <p:sldId id="279" r:id="rId92"/>
    <p:sldId id="285" r:id="rId93"/>
    <p:sldId id="280" r:id="rId94"/>
    <p:sldId id="286" r:id="rId95"/>
    <p:sldId id="282" r:id="rId96"/>
    <p:sldId id="283" r:id="rId97"/>
    <p:sldId id="268" r:id="rId98"/>
    <p:sldId id="267" r:id="rId99"/>
    <p:sldId id="807" r:id="rId100"/>
    <p:sldId id="816" r:id="rId101"/>
    <p:sldId id="817" r:id="rId102"/>
    <p:sldId id="818" r:id="rId103"/>
    <p:sldId id="634" r:id="rId104"/>
    <p:sldId id="860" r:id="rId105"/>
    <p:sldId id="819" r:id="rId106"/>
    <p:sldId id="669" r:id="rId107"/>
    <p:sldId id="751" r:id="rId108"/>
    <p:sldId id="861" r:id="rId109"/>
    <p:sldId id="758" r:id="rId110"/>
    <p:sldId id="802" r:id="rId111"/>
    <p:sldId id="266"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24"/>
    <p:restoredTop sz="94678"/>
  </p:normalViewPr>
  <p:slideViewPr>
    <p:cSldViewPr snapToGrid="0" snapToObjects="1">
      <p:cViewPr varScale="1">
        <p:scale>
          <a:sx n="82" d="100"/>
          <a:sy n="82" d="100"/>
        </p:scale>
        <p:origin x="176" y="50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ableStyles" Target="tableStyle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notesMaster" Target="notesMasters/notesMaster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Users/patriciarobinson/Library/Containers/com.apple.mail/Data/Library/Mail%20Downloads/53A4F3DE-76DE-4FE0-94AD-A9C6FA96B11A/simple%20improvement%20data%20for%20phase%201.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sgaynor\Dropbox\Becca\Diss\Figures%20ACB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juliet\kanzler\Research\KL2\PC-ACT.Baseline.5Apr18.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Ethnicity/Race</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232A-45E4-93DC-21D6A1BB9079}"/>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232A-45E4-93DC-21D6A1BB9079}"/>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232A-45E4-93DC-21D6A1BB9079}"/>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232A-45E4-93DC-21D6A1BB9079}"/>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Euro-American</c:v>
                </c:pt>
                <c:pt idx="1">
                  <c:v>Hispanic-American/Latino</c:v>
                </c:pt>
                <c:pt idx="2">
                  <c:v>African-American/Black</c:v>
                </c:pt>
                <c:pt idx="3">
                  <c:v>Multiracial</c:v>
                </c:pt>
              </c:strCache>
            </c:strRef>
          </c:cat>
          <c:val>
            <c:numRef>
              <c:f>Sheet1!$B$2:$B$5</c:f>
              <c:numCache>
                <c:formatCode>0%</c:formatCode>
                <c:ptCount val="4"/>
                <c:pt idx="0">
                  <c:v>0.6</c:v>
                </c:pt>
                <c:pt idx="1">
                  <c:v>0.03</c:v>
                </c:pt>
                <c:pt idx="2">
                  <c:v>0.2</c:v>
                </c:pt>
                <c:pt idx="3">
                  <c:v>0.1</c:v>
                </c:pt>
              </c:numCache>
            </c:numRef>
          </c:val>
          <c:extLst>
            <c:ext xmlns:c16="http://schemas.microsoft.com/office/drawing/2014/chart" uri="{C3380CC4-5D6E-409C-BE32-E72D297353CC}">
              <c16:uniqueId val="{00000008-232A-45E4-93DC-21D6A1BB9079}"/>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Medication</a:t>
            </a:r>
            <a:r>
              <a:rPr lang="en-US" baseline="0" dirty="0"/>
              <a:t> Profile</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None</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ACT</c:v>
                </c:pt>
                <c:pt idx="1">
                  <c:v>ETAU</c:v>
                </c:pt>
              </c:strCache>
            </c:strRef>
          </c:cat>
          <c:val>
            <c:numRef>
              <c:f>Sheet1!$B$2:$B$3</c:f>
              <c:numCache>
                <c:formatCode>General</c:formatCode>
                <c:ptCount val="2"/>
                <c:pt idx="0">
                  <c:v>9</c:v>
                </c:pt>
                <c:pt idx="1">
                  <c:v>5</c:v>
                </c:pt>
              </c:numCache>
            </c:numRef>
          </c:val>
          <c:extLst>
            <c:ext xmlns:c16="http://schemas.microsoft.com/office/drawing/2014/chart" uri="{C3380CC4-5D6E-409C-BE32-E72D297353CC}">
              <c16:uniqueId val="{00000000-2B48-4262-8418-C974E84B7663}"/>
            </c:ext>
          </c:extLst>
        </c:ser>
        <c:ser>
          <c:idx val="1"/>
          <c:order val="1"/>
          <c:tx>
            <c:strRef>
              <c:f>Sheet1!$C$1</c:f>
              <c:strCache>
                <c:ptCount val="1"/>
                <c:pt idx="0">
                  <c:v>Benzos</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ACT</c:v>
                </c:pt>
                <c:pt idx="1">
                  <c:v>ETAU</c:v>
                </c:pt>
              </c:strCache>
            </c:strRef>
          </c:cat>
          <c:val>
            <c:numRef>
              <c:f>Sheet1!$C$2:$C$3</c:f>
              <c:numCache>
                <c:formatCode>General</c:formatCode>
                <c:ptCount val="2"/>
                <c:pt idx="0">
                  <c:v>2</c:v>
                </c:pt>
                <c:pt idx="1">
                  <c:v>5</c:v>
                </c:pt>
              </c:numCache>
            </c:numRef>
          </c:val>
          <c:extLst>
            <c:ext xmlns:c16="http://schemas.microsoft.com/office/drawing/2014/chart" uri="{C3380CC4-5D6E-409C-BE32-E72D297353CC}">
              <c16:uniqueId val="{00000001-2B48-4262-8418-C974E84B7663}"/>
            </c:ext>
          </c:extLst>
        </c:ser>
        <c:ser>
          <c:idx val="2"/>
          <c:order val="2"/>
          <c:tx>
            <c:strRef>
              <c:f>Sheet1!$D$1</c:f>
              <c:strCache>
                <c:ptCount val="1"/>
                <c:pt idx="0">
                  <c:v>Opioids</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ACT</c:v>
                </c:pt>
                <c:pt idx="1">
                  <c:v>ETAU</c:v>
                </c:pt>
              </c:strCache>
            </c:strRef>
          </c:cat>
          <c:val>
            <c:numRef>
              <c:f>Sheet1!$D$2:$D$3</c:f>
              <c:numCache>
                <c:formatCode>General</c:formatCode>
                <c:ptCount val="2"/>
                <c:pt idx="0">
                  <c:v>2</c:v>
                </c:pt>
                <c:pt idx="1">
                  <c:v>2</c:v>
                </c:pt>
              </c:numCache>
            </c:numRef>
          </c:val>
          <c:extLst>
            <c:ext xmlns:c16="http://schemas.microsoft.com/office/drawing/2014/chart" uri="{C3380CC4-5D6E-409C-BE32-E72D297353CC}">
              <c16:uniqueId val="{00000002-2B48-4262-8418-C974E84B7663}"/>
            </c:ext>
          </c:extLst>
        </c:ser>
        <c:ser>
          <c:idx val="3"/>
          <c:order val="3"/>
          <c:tx>
            <c:strRef>
              <c:f>Sheet1!$E$1</c:f>
              <c:strCache>
                <c:ptCount val="1"/>
                <c:pt idx="0">
                  <c:v>Both</c:v>
                </c:pt>
              </c:strCache>
            </c:strRef>
          </c:tx>
          <c:spPr>
            <a:solidFill>
              <a:schemeClr val="accent1">
                <a:lumMod val="60000"/>
              </a:schemeClr>
            </a:solidFill>
            <a:ln>
              <a:noFill/>
            </a:ln>
            <a:effectLst/>
            <a:sp3d/>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B48-4262-8418-C974E84B766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ACT</c:v>
                </c:pt>
                <c:pt idx="1">
                  <c:v>ETAU</c:v>
                </c:pt>
              </c:strCache>
            </c:strRef>
          </c:cat>
          <c:val>
            <c:numRef>
              <c:f>Sheet1!$E$2:$E$3</c:f>
              <c:numCache>
                <c:formatCode>General</c:formatCode>
                <c:ptCount val="2"/>
                <c:pt idx="0">
                  <c:v>0</c:v>
                </c:pt>
                <c:pt idx="1">
                  <c:v>1</c:v>
                </c:pt>
              </c:numCache>
            </c:numRef>
          </c:val>
          <c:extLst>
            <c:ext xmlns:c16="http://schemas.microsoft.com/office/drawing/2014/chart" uri="{C3380CC4-5D6E-409C-BE32-E72D297353CC}">
              <c16:uniqueId val="{00000003-2B48-4262-8418-C974E84B7663}"/>
            </c:ext>
          </c:extLst>
        </c:ser>
        <c:dLbls>
          <c:showLegendKey val="0"/>
          <c:showVal val="0"/>
          <c:showCatName val="0"/>
          <c:showSerName val="0"/>
          <c:showPercent val="0"/>
          <c:showBubbleSize val="0"/>
        </c:dLbls>
        <c:gapWidth val="150"/>
        <c:shape val="box"/>
        <c:axId val="622365024"/>
        <c:axId val="622361744"/>
        <c:axId val="0"/>
      </c:bar3DChart>
      <c:catAx>
        <c:axId val="6223650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2361744"/>
        <c:crosses val="autoZero"/>
        <c:auto val="1"/>
        <c:lblAlgn val="ctr"/>
        <c:lblOffset val="100"/>
        <c:noMultiLvlLbl val="0"/>
      </c:catAx>
      <c:valAx>
        <c:axId val="622361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2365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Self-Reported Disability Over</a:t>
            </a:r>
            <a:r>
              <a:rPr lang="en-US" baseline="0" dirty="0">
                <a:solidFill>
                  <a:schemeClr val="tx1"/>
                </a:solidFill>
              </a:rPr>
              <a:t> Time </a:t>
            </a:r>
            <a:r>
              <a:rPr lang="en-US" dirty="0">
                <a:solidFill>
                  <a:schemeClr val="tx1"/>
                </a:solidFill>
              </a:rPr>
              <a:t>(ODI)</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ACT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Sheet1!$A$2:$A$7</c:f>
              <c:strCache>
                <c:ptCount val="6"/>
                <c:pt idx="0">
                  <c:v>BL</c:v>
                </c:pt>
                <c:pt idx="1">
                  <c:v>W2</c:v>
                </c:pt>
                <c:pt idx="2">
                  <c:v>W3</c:v>
                </c:pt>
                <c:pt idx="3">
                  <c:v>W4</c:v>
                </c:pt>
                <c:pt idx="4">
                  <c:v>W12</c:v>
                </c:pt>
                <c:pt idx="5">
                  <c:v>W24</c:v>
                </c:pt>
              </c:strCache>
            </c:strRef>
          </c:cat>
          <c:val>
            <c:numRef>
              <c:f>Sheet1!$B$2:$B$7</c:f>
              <c:numCache>
                <c:formatCode>General</c:formatCode>
                <c:ptCount val="6"/>
                <c:pt idx="0">
                  <c:v>38.017000000000003</c:v>
                </c:pt>
                <c:pt idx="1">
                  <c:v>38.999000000000002</c:v>
                </c:pt>
                <c:pt idx="2">
                  <c:v>36.314</c:v>
                </c:pt>
                <c:pt idx="3">
                  <c:v>36.131</c:v>
                </c:pt>
                <c:pt idx="4">
                  <c:v>32.070999999999998</c:v>
                </c:pt>
                <c:pt idx="5">
                  <c:v>33.545999999999999</c:v>
                </c:pt>
              </c:numCache>
            </c:numRef>
          </c:val>
          <c:smooth val="0"/>
          <c:extLst>
            <c:ext xmlns:c16="http://schemas.microsoft.com/office/drawing/2014/chart" uri="{C3380CC4-5D6E-409C-BE32-E72D297353CC}">
              <c16:uniqueId val="{00000000-ACAA-499C-9100-8F816F590BFE}"/>
            </c:ext>
          </c:extLst>
        </c:ser>
        <c:ser>
          <c:idx val="1"/>
          <c:order val="1"/>
          <c:tx>
            <c:strRef>
              <c:f>Sheet1!$C$1</c:f>
              <c:strCache>
                <c:ptCount val="1"/>
                <c:pt idx="0">
                  <c:v>ETAU</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Sheet1!$A$2:$A$7</c:f>
              <c:strCache>
                <c:ptCount val="6"/>
                <c:pt idx="0">
                  <c:v>BL</c:v>
                </c:pt>
                <c:pt idx="1">
                  <c:v>W2</c:v>
                </c:pt>
                <c:pt idx="2">
                  <c:v>W3</c:v>
                </c:pt>
                <c:pt idx="3">
                  <c:v>W4</c:v>
                </c:pt>
                <c:pt idx="4">
                  <c:v>W12</c:v>
                </c:pt>
                <c:pt idx="5">
                  <c:v>W24</c:v>
                </c:pt>
              </c:strCache>
            </c:strRef>
          </c:cat>
          <c:val>
            <c:numRef>
              <c:f>Sheet1!$C$2:$C$7</c:f>
              <c:numCache>
                <c:formatCode>General</c:formatCode>
                <c:ptCount val="6"/>
                <c:pt idx="0">
                  <c:v>43.573</c:v>
                </c:pt>
                <c:pt idx="1">
                  <c:v>40.718000000000004</c:v>
                </c:pt>
                <c:pt idx="2">
                  <c:v>40.375999999999998</c:v>
                </c:pt>
                <c:pt idx="3">
                  <c:v>38.53</c:v>
                </c:pt>
                <c:pt idx="4">
                  <c:v>38.119999999999997</c:v>
                </c:pt>
                <c:pt idx="5">
                  <c:v>42.478999999999999</c:v>
                </c:pt>
              </c:numCache>
            </c:numRef>
          </c:val>
          <c:smooth val="0"/>
          <c:extLst>
            <c:ext xmlns:c16="http://schemas.microsoft.com/office/drawing/2014/chart" uri="{C3380CC4-5D6E-409C-BE32-E72D297353CC}">
              <c16:uniqueId val="{00000001-ACAA-499C-9100-8F816F590BFE}"/>
            </c:ext>
          </c:extLst>
        </c:ser>
        <c:dLbls>
          <c:showLegendKey val="0"/>
          <c:showVal val="0"/>
          <c:showCatName val="0"/>
          <c:showSerName val="0"/>
          <c:showPercent val="0"/>
          <c:showBubbleSize val="0"/>
        </c:dLbls>
        <c:marker val="1"/>
        <c:smooth val="0"/>
        <c:axId val="-815360080"/>
        <c:axId val="-815358448"/>
      </c:lineChart>
      <c:catAx>
        <c:axId val="-815360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5358448"/>
        <c:crosses val="autoZero"/>
        <c:auto val="1"/>
        <c:lblAlgn val="ctr"/>
        <c:lblOffset val="100"/>
        <c:noMultiLvlLbl val="0"/>
      </c:catAx>
      <c:valAx>
        <c:axId val="-815358448"/>
        <c:scaling>
          <c:orientation val="minMax"/>
          <c:max val="45"/>
          <c:min val="2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5360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Pain Acceptance Over Time (CPAQ)</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ACT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Sheet1!$A$2:$A$7</c:f>
              <c:strCache>
                <c:ptCount val="6"/>
                <c:pt idx="0">
                  <c:v>BL</c:v>
                </c:pt>
                <c:pt idx="1">
                  <c:v>W2</c:v>
                </c:pt>
                <c:pt idx="2">
                  <c:v>W3</c:v>
                </c:pt>
                <c:pt idx="3">
                  <c:v>W4</c:v>
                </c:pt>
                <c:pt idx="4">
                  <c:v>W12</c:v>
                </c:pt>
                <c:pt idx="5">
                  <c:v>W24</c:v>
                </c:pt>
              </c:strCache>
            </c:strRef>
          </c:cat>
          <c:val>
            <c:numRef>
              <c:f>Sheet1!$B$2:$B$7</c:f>
              <c:numCache>
                <c:formatCode>General</c:formatCode>
                <c:ptCount val="6"/>
                <c:pt idx="0">
                  <c:v>61.384999999999998</c:v>
                </c:pt>
                <c:pt idx="1">
                  <c:v>59.366</c:v>
                </c:pt>
                <c:pt idx="2">
                  <c:v>63.09</c:v>
                </c:pt>
                <c:pt idx="3">
                  <c:v>62.057000000000002</c:v>
                </c:pt>
                <c:pt idx="4">
                  <c:v>63.121000000000002</c:v>
                </c:pt>
                <c:pt idx="5">
                  <c:v>67.787999999999997</c:v>
                </c:pt>
              </c:numCache>
            </c:numRef>
          </c:val>
          <c:smooth val="0"/>
          <c:extLst>
            <c:ext xmlns:c16="http://schemas.microsoft.com/office/drawing/2014/chart" uri="{C3380CC4-5D6E-409C-BE32-E72D297353CC}">
              <c16:uniqueId val="{00000000-ACAA-499C-9100-8F816F590BFE}"/>
            </c:ext>
          </c:extLst>
        </c:ser>
        <c:ser>
          <c:idx val="1"/>
          <c:order val="1"/>
          <c:tx>
            <c:strRef>
              <c:f>Sheet1!$C$1</c:f>
              <c:strCache>
                <c:ptCount val="1"/>
                <c:pt idx="0">
                  <c:v>ETAU</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Sheet1!$A$2:$A$7</c:f>
              <c:strCache>
                <c:ptCount val="6"/>
                <c:pt idx="0">
                  <c:v>BL</c:v>
                </c:pt>
                <c:pt idx="1">
                  <c:v>W2</c:v>
                </c:pt>
                <c:pt idx="2">
                  <c:v>W3</c:v>
                </c:pt>
                <c:pt idx="3">
                  <c:v>W4</c:v>
                </c:pt>
                <c:pt idx="4">
                  <c:v>W12</c:v>
                </c:pt>
                <c:pt idx="5">
                  <c:v>W24</c:v>
                </c:pt>
              </c:strCache>
            </c:strRef>
          </c:cat>
          <c:val>
            <c:numRef>
              <c:f>Sheet1!$C$2:$C$7</c:f>
              <c:numCache>
                <c:formatCode>General</c:formatCode>
                <c:ptCount val="6"/>
                <c:pt idx="0">
                  <c:v>60.384999999999998</c:v>
                </c:pt>
                <c:pt idx="1">
                  <c:v>56.076999999999998</c:v>
                </c:pt>
                <c:pt idx="2">
                  <c:v>58.154000000000003</c:v>
                </c:pt>
                <c:pt idx="3">
                  <c:v>56.384999999999998</c:v>
                </c:pt>
                <c:pt idx="4">
                  <c:v>56.231000000000002</c:v>
                </c:pt>
                <c:pt idx="5">
                  <c:v>55.384999999999998</c:v>
                </c:pt>
              </c:numCache>
            </c:numRef>
          </c:val>
          <c:smooth val="0"/>
          <c:extLst>
            <c:ext xmlns:c16="http://schemas.microsoft.com/office/drawing/2014/chart" uri="{C3380CC4-5D6E-409C-BE32-E72D297353CC}">
              <c16:uniqueId val="{00000001-ACAA-499C-9100-8F816F590BFE}"/>
            </c:ext>
          </c:extLst>
        </c:ser>
        <c:dLbls>
          <c:showLegendKey val="0"/>
          <c:showVal val="0"/>
          <c:showCatName val="0"/>
          <c:showSerName val="0"/>
          <c:showPercent val="0"/>
          <c:showBubbleSize val="0"/>
        </c:dLbls>
        <c:marker val="1"/>
        <c:smooth val="0"/>
        <c:axId val="-815360080"/>
        <c:axId val="-815358448"/>
      </c:lineChart>
      <c:catAx>
        <c:axId val="-815360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5358448"/>
        <c:crosses val="autoZero"/>
        <c:auto val="1"/>
        <c:lblAlgn val="ctr"/>
        <c:lblOffset val="100"/>
        <c:noMultiLvlLbl val="0"/>
      </c:catAx>
      <c:valAx>
        <c:axId val="-815358448"/>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5360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baseline="0" dirty="0">
                <a:solidFill>
                  <a:schemeClr val="tx1"/>
                </a:solidFill>
              </a:rPr>
              <a:t>Discrepancy Scores Over Time (CPVI)</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ACT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Sheet1!$A$2:$A$7</c:f>
              <c:strCache>
                <c:ptCount val="6"/>
                <c:pt idx="0">
                  <c:v>BL</c:v>
                </c:pt>
                <c:pt idx="1">
                  <c:v>Wk2</c:v>
                </c:pt>
                <c:pt idx="2">
                  <c:v>Wk3</c:v>
                </c:pt>
                <c:pt idx="3">
                  <c:v>Wk4</c:v>
                </c:pt>
                <c:pt idx="4">
                  <c:v>Wk12</c:v>
                </c:pt>
                <c:pt idx="5">
                  <c:v>Wk24</c:v>
                </c:pt>
              </c:strCache>
            </c:strRef>
          </c:cat>
          <c:val>
            <c:numRef>
              <c:f>Sheet1!$B$2:$B$7</c:f>
              <c:numCache>
                <c:formatCode>General</c:formatCode>
                <c:ptCount val="6"/>
                <c:pt idx="0">
                  <c:v>1.7307999999999999</c:v>
                </c:pt>
                <c:pt idx="1">
                  <c:v>1.3653999999999999</c:v>
                </c:pt>
                <c:pt idx="2">
                  <c:v>0.97650000000000003</c:v>
                </c:pt>
                <c:pt idx="3">
                  <c:v>0.99039999999999995</c:v>
                </c:pt>
                <c:pt idx="4">
                  <c:v>0.7369</c:v>
                </c:pt>
                <c:pt idx="5">
                  <c:v>1.0672999999999999</c:v>
                </c:pt>
              </c:numCache>
            </c:numRef>
          </c:val>
          <c:smooth val="0"/>
          <c:extLst>
            <c:ext xmlns:c16="http://schemas.microsoft.com/office/drawing/2014/chart" uri="{C3380CC4-5D6E-409C-BE32-E72D297353CC}">
              <c16:uniqueId val="{00000000-9BDB-458B-9962-633B5CEE1E5A}"/>
            </c:ext>
          </c:extLst>
        </c:ser>
        <c:ser>
          <c:idx val="1"/>
          <c:order val="1"/>
          <c:tx>
            <c:strRef>
              <c:f>Sheet1!$C$1</c:f>
              <c:strCache>
                <c:ptCount val="1"/>
                <c:pt idx="0">
                  <c:v>ETAU</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Sheet1!$A$2:$A$7</c:f>
              <c:strCache>
                <c:ptCount val="6"/>
                <c:pt idx="0">
                  <c:v>BL</c:v>
                </c:pt>
                <c:pt idx="1">
                  <c:v>Wk2</c:v>
                </c:pt>
                <c:pt idx="2">
                  <c:v>Wk3</c:v>
                </c:pt>
                <c:pt idx="3">
                  <c:v>Wk4</c:v>
                </c:pt>
                <c:pt idx="4">
                  <c:v>Wk12</c:v>
                </c:pt>
                <c:pt idx="5">
                  <c:v>Wk24</c:v>
                </c:pt>
              </c:strCache>
            </c:strRef>
          </c:cat>
          <c:val>
            <c:numRef>
              <c:f>Sheet1!$C$2:$C$7</c:f>
              <c:numCache>
                <c:formatCode>General</c:formatCode>
                <c:ptCount val="6"/>
                <c:pt idx="0">
                  <c:v>2.3439999999999999</c:v>
                </c:pt>
                <c:pt idx="1">
                  <c:v>1.754</c:v>
                </c:pt>
                <c:pt idx="2">
                  <c:v>1.6279999999999999</c:v>
                </c:pt>
                <c:pt idx="3">
                  <c:v>1.641</c:v>
                </c:pt>
                <c:pt idx="4">
                  <c:v>1.5209999999999999</c:v>
                </c:pt>
                <c:pt idx="5">
                  <c:v>1.897</c:v>
                </c:pt>
              </c:numCache>
            </c:numRef>
          </c:val>
          <c:smooth val="0"/>
          <c:extLst>
            <c:ext xmlns:c16="http://schemas.microsoft.com/office/drawing/2014/chart" uri="{C3380CC4-5D6E-409C-BE32-E72D297353CC}">
              <c16:uniqueId val="{00000001-9BDB-458B-9962-633B5CEE1E5A}"/>
            </c:ext>
          </c:extLst>
        </c:ser>
        <c:dLbls>
          <c:showLegendKey val="0"/>
          <c:showVal val="0"/>
          <c:showCatName val="0"/>
          <c:showSerName val="0"/>
          <c:showPercent val="0"/>
          <c:showBubbleSize val="0"/>
        </c:dLbls>
        <c:marker val="1"/>
        <c:smooth val="0"/>
        <c:axId val="622030536"/>
        <c:axId val="622030864"/>
      </c:lineChart>
      <c:catAx>
        <c:axId val="622030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2030864"/>
        <c:crosses val="autoZero"/>
        <c:auto val="1"/>
        <c:lblAlgn val="ctr"/>
        <c:lblOffset val="100"/>
        <c:noMultiLvlLbl val="0"/>
      </c:catAx>
      <c:valAx>
        <c:axId val="622030864"/>
        <c:scaling>
          <c:orientation val="minMax"/>
          <c:max val="2.5"/>
          <c:min val="0.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2030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1"/>
                </a:solidFill>
              </a:rPr>
              <a:t>Patient Satisfaction with Intervention </a:t>
            </a:r>
            <a:r>
              <a:rPr lang="en-US" baseline="0" dirty="0">
                <a:solidFill>
                  <a:schemeClr val="tx1"/>
                </a:solidFill>
              </a:rPr>
              <a:t>(scale from 1-7)</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ACT</c:v>
                </c:pt>
              </c:strCache>
            </c:strRef>
          </c:tx>
          <c:spPr>
            <a:solidFill>
              <a:srgbClr val="006C8E"/>
            </a:solidFill>
            <a:ln>
              <a:noFill/>
            </a:ln>
            <a:effectLst/>
          </c:spPr>
          <c:invertIfNegative val="0"/>
          <c:dLbls>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Sheet1!$A$2:$A$3</c:f>
              <c:strCache>
                <c:ptCount val="2"/>
                <c:pt idx="0">
                  <c:v>Overall Satisfaction</c:v>
                </c:pt>
                <c:pt idx="1">
                  <c:v>Likely to recommend to friend/family</c:v>
                </c:pt>
              </c:strCache>
            </c:strRef>
          </c:cat>
          <c:val>
            <c:numRef>
              <c:f>Sheet1!$B$2:$B$3</c:f>
              <c:numCache>
                <c:formatCode>General</c:formatCode>
                <c:ptCount val="2"/>
                <c:pt idx="0">
                  <c:v>5</c:v>
                </c:pt>
                <c:pt idx="1">
                  <c:v>6.6</c:v>
                </c:pt>
              </c:numCache>
            </c:numRef>
          </c:val>
          <c:extLst>
            <c:ext xmlns:c16="http://schemas.microsoft.com/office/drawing/2014/chart" uri="{C3380CC4-5D6E-409C-BE32-E72D297353CC}">
              <c16:uniqueId val="{00000000-CA0E-4EAB-B2DE-5E4C750FDC2D}"/>
            </c:ext>
          </c:extLst>
        </c:ser>
        <c:ser>
          <c:idx val="1"/>
          <c:order val="1"/>
          <c:tx>
            <c:strRef>
              <c:f>Sheet1!$C$1</c:f>
              <c:strCache>
                <c:ptCount val="1"/>
                <c:pt idx="0">
                  <c:v>TAU</c:v>
                </c:pt>
              </c:strCache>
            </c:strRef>
          </c:tx>
          <c:spPr>
            <a:solidFill>
              <a:schemeClr val="accent2"/>
            </a:solidFill>
            <a:ln>
              <a:noFill/>
            </a:ln>
            <a:effectLst/>
          </c:spPr>
          <c:invertIfNegative val="0"/>
          <c:dLbls>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Sheet1!$A$2:$A$3</c:f>
              <c:strCache>
                <c:ptCount val="2"/>
                <c:pt idx="0">
                  <c:v>Overall Satisfaction</c:v>
                </c:pt>
                <c:pt idx="1">
                  <c:v>Likely to recommend to friend/family</c:v>
                </c:pt>
              </c:strCache>
            </c:strRef>
          </c:cat>
          <c:val>
            <c:numRef>
              <c:f>Sheet1!$C$2:$C$3</c:f>
              <c:numCache>
                <c:formatCode>General</c:formatCode>
                <c:ptCount val="2"/>
                <c:pt idx="0">
                  <c:v>5.6</c:v>
                </c:pt>
                <c:pt idx="1">
                  <c:v>6.1</c:v>
                </c:pt>
              </c:numCache>
            </c:numRef>
          </c:val>
          <c:extLst>
            <c:ext xmlns:c16="http://schemas.microsoft.com/office/drawing/2014/chart" uri="{C3380CC4-5D6E-409C-BE32-E72D297353CC}">
              <c16:uniqueId val="{00000001-CA0E-4EAB-B2DE-5E4C750FDC2D}"/>
            </c:ext>
          </c:extLst>
        </c:ser>
        <c:dLbls>
          <c:showLegendKey val="0"/>
          <c:showVal val="0"/>
          <c:showCatName val="0"/>
          <c:showSerName val="0"/>
          <c:showPercent val="0"/>
          <c:showBubbleSize val="0"/>
        </c:dLbls>
        <c:gapWidth val="219"/>
        <c:overlap val="-27"/>
        <c:axId val="624485960"/>
        <c:axId val="632565984"/>
      </c:barChart>
      <c:catAx>
        <c:axId val="624485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32565984"/>
        <c:crosses val="autoZero"/>
        <c:auto val="1"/>
        <c:lblAlgn val="ctr"/>
        <c:lblOffset val="100"/>
        <c:noMultiLvlLbl val="0"/>
      </c:catAx>
      <c:valAx>
        <c:axId val="632565984"/>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4485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Lbls>
            <c:dLbl>
              <c:idx val="0"/>
              <c:layout>
                <c:manualLayout>
                  <c:x val="2.740036354025642E-2"/>
                  <c:y val="-4.62215266751891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319-454D-975F-806471204459}"/>
                </c:ext>
              </c:extLst>
            </c:dLbl>
            <c:dLbl>
              <c:idx val="1"/>
              <c:layout>
                <c:manualLayout>
                  <c:x val="1.868206605017483E-2"/>
                  <c:y val="-8.08876716815809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319-454D-975F-806471204459}"/>
                </c:ext>
              </c:extLst>
            </c:dLbl>
            <c:dLbl>
              <c:idx val="2"/>
              <c:layout>
                <c:manualLayout>
                  <c:x val="1.4945652840139682E-2"/>
                  <c:y val="-6.06657537611857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319-454D-975F-80647120445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Better</c:v>
                </c:pt>
                <c:pt idx="1">
                  <c:v>Same</c:v>
                </c:pt>
                <c:pt idx="2">
                  <c:v>Worst</c:v>
                </c:pt>
              </c:strCache>
            </c:strRef>
          </c:cat>
          <c:val>
            <c:numRef>
              <c:f>Sheet1!$B$2:$B$4</c:f>
              <c:numCache>
                <c:formatCode>General</c:formatCode>
                <c:ptCount val="3"/>
                <c:pt idx="0">
                  <c:v>1720</c:v>
                </c:pt>
                <c:pt idx="1">
                  <c:v>678</c:v>
                </c:pt>
                <c:pt idx="2">
                  <c:v>383</c:v>
                </c:pt>
              </c:numCache>
            </c:numRef>
          </c:val>
          <c:extLst>
            <c:ext xmlns:c16="http://schemas.microsoft.com/office/drawing/2014/chart" uri="{C3380CC4-5D6E-409C-BE32-E72D297353CC}">
              <c16:uniqueId val="{00000000-5319-454D-975F-806471204459}"/>
            </c:ext>
          </c:extLst>
        </c:ser>
        <c:dLbls>
          <c:showLegendKey val="0"/>
          <c:showVal val="0"/>
          <c:showCatName val="0"/>
          <c:showSerName val="0"/>
          <c:showPercent val="0"/>
          <c:showBubbleSize val="0"/>
        </c:dLbls>
        <c:gapWidth val="150"/>
        <c:shape val="box"/>
        <c:axId val="711594735"/>
        <c:axId val="711588911"/>
        <c:axId val="0"/>
      </c:bar3DChart>
      <c:catAx>
        <c:axId val="71159473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11588911"/>
        <c:crosses val="autoZero"/>
        <c:auto val="1"/>
        <c:lblAlgn val="ctr"/>
        <c:lblOffset val="100"/>
        <c:noMultiLvlLbl val="0"/>
      </c:catAx>
      <c:valAx>
        <c:axId val="711588911"/>
        <c:scaling>
          <c:orientation val="minMax"/>
          <c:max val="2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11594735"/>
        <c:crosses val="autoZero"/>
        <c:crossBetween val="between"/>
        <c:majorUnit val="5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r>
              <a:rPr lang="en-US" dirty="0"/>
              <a:t>Target Domains </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Target Behaviors </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A951-4BEC-9A6C-C47D470DD1E7}"/>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A951-4BEC-9A6C-C47D470DD1E7}"/>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A951-4BEC-9A6C-C47D470DD1E7}"/>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A951-4BEC-9A6C-C47D470DD1E7}"/>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A951-4BEC-9A6C-C47D470DD1E7}"/>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Tobacco</c:v>
                </c:pt>
                <c:pt idx="1">
                  <c:v>Alcohol</c:v>
                </c:pt>
                <c:pt idx="2">
                  <c:v>Nutrition</c:v>
                </c:pt>
                <c:pt idx="3">
                  <c:v>Exercise</c:v>
                </c:pt>
                <c:pt idx="4">
                  <c:v>Sleep</c:v>
                </c:pt>
              </c:strCache>
            </c:strRef>
          </c:cat>
          <c:val>
            <c:numRef>
              <c:f>Sheet1!$B$2:$B$6</c:f>
              <c:numCache>
                <c:formatCode>General</c:formatCode>
                <c:ptCount val="5"/>
                <c:pt idx="0">
                  <c:v>7.5</c:v>
                </c:pt>
                <c:pt idx="1">
                  <c:v>2.5</c:v>
                </c:pt>
                <c:pt idx="2">
                  <c:v>47.5</c:v>
                </c:pt>
                <c:pt idx="3">
                  <c:v>30</c:v>
                </c:pt>
                <c:pt idx="4">
                  <c:v>12.5</c:v>
                </c:pt>
              </c:numCache>
            </c:numRef>
          </c:val>
          <c:extLst>
            <c:ext xmlns:c16="http://schemas.microsoft.com/office/drawing/2014/chart" uri="{C3380CC4-5D6E-409C-BE32-E72D297353CC}">
              <c16:uniqueId val="{0000000A-A951-4BEC-9A6C-C47D470DD1E7}"/>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r>
              <a:rPr lang="en-US" dirty="0"/>
              <a:t>Target Domains </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Target Behaviors </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A951-4BEC-9A6C-C47D470DD1E7}"/>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A951-4BEC-9A6C-C47D470DD1E7}"/>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A951-4BEC-9A6C-C47D470DD1E7}"/>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A951-4BEC-9A6C-C47D470DD1E7}"/>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A951-4BEC-9A6C-C47D470DD1E7}"/>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Tobacco</c:v>
                </c:pt>
                <c:pt idx="1">
                  <c:v>Alcohol</c:v>
                </c:pt>
                <c:pt idx="2">
                  <c:v>Nutrition</c:v>
                </c:pt>
                <c:pt idx="3">
                  <c:v>Exercise</c:v>
                </c:pt>
                <c:pt idx="4">
                  <c:v>Sleep</c:v>
                </c:pt>
              </c:strCache>
            </c:strRef>
          </c:cat>
          <c:val>
            <c:numRef>
              <c:f>Sheet1!$B$2:$B$6</c:f>
              <c:numCache>
                <c:formatCode>General</c:formatCode>
                <c:ptCount val="5"/>
                <c:pt idx="0">
                  <c:v>7.5</c:v>
                </c:pt>
                <c:pt idx="1">
                  <c:v>2.5</c:v>
                </c:pt>
                <c:pt idx="2">
                  <c:v>47.5</c:v>
                </c:pt>
                <c:pt idx="3">
                  <c:v>30</c:v>
                </c:pt>
                <c:pt idx="4">
                  <c:v>12.5</c:v>
                </c:pt>
              </c:numCache>
            </c:numRef>
          </c:val>
          <c:extLst>
            <c:ext xmlns:c16="http://schemas.microsoft.com/office/drawing/2014/chart" uri="{C3380CC4-5D6E-409C-BE32-E72D297353CC}">
              <c16:uniqueId val="{0000000A-A951-4BEC-9A6C-C47D470DD1E7}"/>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Ethnicity/Race</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0F2C-4D5E-9C60-CC3B09DD471D}"/>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0F2C-4D5E-9C60-CC3B09DD471D}"/>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0F2C-4D5E-9C60-CC3B09DD471D}"/>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0F2C-4D5E-9C60-CC3B09DD471D}"/>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0F2C-4D5E-9C60-CC3B09DD471D}"/>
              </c:ext>
            </c:extLst>
          </c:dPt>
          <c:dPt>
            <c:idx val="5"/>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0F2C-4D5E-9C60-CC3B09DD471D}"/>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Euro-American</c:v>
                </c:pt>
                <c:pt idx="1">
                  <c:v>Hispanic-American/Latino</c:v>
                </c:pt>
                <c:pt idx="2">
                  <c:v>African-American/Black</c:v>
                </c:pt>
                <c:pt idx="3">
                  <c:v>Multiracial</c:v>
                </c:pt>
                <c:pt idx="4">
                  <c:v>Asian-American</c:v>
                </c:pt>
                <c:pt idx="5">
                  <c:v>Other</c:v>
                </c:pt>
              </c:strCache>
            </c:strRef>
          </c:cat>
          <c:val>
            <c:numRef>
              <c:f>Sheet1!$B$2:$B$7</c:f>
              <c:numCache>
                <c:formatCode>0%</c:formatCode>
                <c:ptCount val="6"/>
                <c:pt idx="0">
                  <c:v>0.54500000000000004</c:v>
                </c:pt>
                <c:pt idx="1">
                  <c:v>0.13600000000000001</c:v>
                </c:pt>
                <c:pt idx="2">
                  <c:v>0.182</c:v>
                </c:pt>
                <c:pt idx="3">
                  <c:v>4.4999999999999998E-2</c:v>
                </c:pt>
                <c:pt idx="4">
                  <c:v>4.4999999999999998E-2</c:v>
                </c:pt>
                <c:pt idx="5">
                  <c:v>4.4999999999999998E-2</c:v>
                </c:pt>
              </c:numCache>
            </c:numRef>
          </c:val>
          <c:extLst>
            <c:ext xmlns:c16="http://schemas.microsoft.com/office/drawing/2014/chart" uri="{C3380CC4-5D6E-409C-BE32-E72D297353CC}">
              <c16:uniqueId val="{0000000C-0F2C-4D5E-9C60-CC3B09DD471D}"/>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25180106242116068"/>
          <c:y val="0.72865223458171169"/>
          <c:w val="0.58575318873414117"/>
          <c:h val="0.27124223856766599"/>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Sheet2!$B$3</c:f>
              <c:strCache>
                <c:ptCount val="1"/>
                <c:pt idx="0">
                  <c:v>ACT</c:v>
                </c:pt>
              </c:strCache>
            </c:strRef>
          </c:tx>
          <c:spPr>
            <a:ln w="28575" cap="rnd">
              <a:solidFill>
                <a:schemeClr val="tx1"/>
              </a:solidFill>
              <a:round/>
            </a:ln>
            <a:effectLst/>
          </c:spPr>
          <c:marker>
            <c:symbol val="circle"/>
            <c:size val="9"/>
            <c:spPr>
              <a:solidFill>
                <a:schemeClr val="tx1"/>
              </a:solidFill>
              <a:ln w="9525">
                <a:solidFill>
                  <a:schemeClr val="tx1"/>
                </a:solidFill>
              </a:ln>
              <a:effectLst/>
            </c:spPr>
          </c:marker>
          <c:cat>
            <c:strRef>
              <c:f>Sheet2!$C$2:$D$2</c:f>
              <c:strCache>
                <c:ptCount val="2"/>
                <c:pt idx="0">
                  <c:v>Time 1</c:v>
                </c:pt>
                <c:pt idx="1">
                  <c:v>Time 2</c:v>
                </c:pt>
              </c:strCache>
            </c:strRef>
          </c:cat>
          <c:val>
            <c:numRef>
              <c:f>Sheet2!$C$3:$D$3</c:f>
              <c:numCache>
                <c:formatCode>General</c:formatCode>
                <c:ptCount val="2"/>
                <c:pt idx="0">
                  <c:v>5.0599999999999996</c:v>
                </c:pt>
                <c:pt idx="1">
                  <c:v>6.74</c:v>
                </c:pt>
              </c:numCache>
            </c:numRef>
          </c:val>
          <c:smooth val="0"/>
          <c:extLst>
            <c:ext xmlns:c16="http://schemas.microsoft.com/office/drawing/2014/chart" uri="{C3380CC4-5D6E-409C-BE32-E72D297353CC}">
              <c16:uniqueId val="{00000000-E33A-411A-9E26-29287318448D}"/>
            </c:ext>
          </c:extLst>
        </c:ser>
        <c:ser>
          <c:idx val="1"/>
          <c:order val="1"/>
          <c:tx>
            <c:strRef>
              <c:f>Sheet2!$B$4</c:f>
              <c:strCache>
                <c:ptCount val="1"/>
                <c:pt idx="0">
                  <c:v>IOWL</c:v>
                </c:pt>
              </c:strCache>
            </c:strRef>
          </c:tx>
          <c:spPr>
            <a:ln w="28575" cap="rnd">
              <a:solidFill>
                <a:schemeClr val="tx1"/>
              </a:solidFill>
              <a:prstDash val="dash"/>
              <a:round/>
            </a:ln>
            <a:effectLst/>
          </c:spPr>
          <c:marker>
            <c:symbol val="circle"/>
            <c:size val="9"/>
            <c:spPr>
              <a:noFill/>
              <a:ln w="9525">
                <a:solidFill>
                  <a:schemeClr val="tx1"/>
                </a:solidFill>
              </a:ln>
              <a:effectLst/>
            </c:spPr>
          </c:marker>
          <c:cat>
            <c:strRef>
              <c:f>Sheet2!$C$2:$D$2</c:f>
              <c:strCache>
                <c:ptCount val="2"/>
                <c:pt idx="0">
                  <c:v>Time 1</c:v>
                </c:pt>
                <c:pt idx="1">
                  <c:v>Time 2</c:v>
                </c:pt>
              </c:strCache>
            </c:strRef>
          </c:cat>
          <c:val>
            <c:numRef>
              <c:f>Sheet2!$C$4:$D$4</c:f>
              <c:numCache>
                <c:formatCode>General</c:formatCode>
                <c:ptCount val="2"/>
                <c:pt idx="0">
                  <c:v>5.17</c:v>
                </c:pt>
                <c:pt idx="1">
                  <c:v>5.68</c:v>
                </c:pt>
              </c:numCache>
            </c:numRef>
          </c:val>
          <c:smooth val="0"/>
          <c:extLst>
            <c:ext xmlns:c16="http://schemas.microsoft.com/office/drawing/2014/chart" uri="{C3380CC4-5D6E-409C-BE32-E72D297353CC}">
              <c16:uniqueId val="{00000001-E33A-411A-9E26-29287318448D}"/>
            </c:ext>
          </c:extLst>
        </c:ser>
        <c:dLbls>
          <c:showLegendKey val="0"/>
          <c:showVal val="0"/>
          <c:showCatName val="0"/>
          <c:showSerName val="0"/>
          <c:showPercent val="0"/>
          <c:showBubbleSize val="0"/>
        </c:dLbls>
        <c:marker val="1"/>
        <c:smooth val="0"/>
        <c:axId val="349507808"/>
        <c:axId val="349508192"/>
      </c:lineChart>
      <c:catAx>
        <c:axId val="3495078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349508192"/>
        <c:crosses val="autoZero"/>
        <c:auto val="1"/>
        <c:lblAlgn val="ctr"/>
        <c:lblOffset val="100"/>
        <c:noMultiLvlLbl val="0"/>
      </c:catAx>
      <c:valAx>
        <c:axId val="349508192"/>
        <c:scaling>
          <c:orientation val="minMax"/>
          <c:max val="7"/>
        </c:scaling>
        <c:delete val="0"/>
        <c:axPos val="l"/>
        <c:title>
          <c:tx>
            <c:rich>
              <a:bodyPr rot="-54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solidFill>
                      <a:sysClr val="windowText" lastClr="000000"/>
                    </a:solidFill>
                    <a:latin typeface="Times New Roman" panose="02020603050405020304" pitchFamily="18" charset="0"/>
                    <a:cs typeface="Times New Roman" panose="02020603050405020304" pitchFamily="18" charset="0"/>
                  </a:rPr>
                  <a:t>HRBS Target Domain Score</a:t>
                </a:r>
              </a:p>
            </c:rich>
          </c:tx>
          <c:layout>
            <c:manualLayout>
              <c:xMode val="edge"/>
              <c:yMode val="edge"/>
              <c:x val="2.0813005998283746E-2"/>
              <c:y val="0.16625142321552577"/>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349507808"/>
        <c:crosses val="autoZero"/>
        <c:crossBetween val="between"/>
      </c:valAx>
      <c:spPr>
        <a:noFill/>
        <a:ln>
          <a:noFill/>
        </a:ln>
        <a:effectLst/>
      </c:spPr>
    </c:plotArea>
    <c:legend>
      <c:legendPos val="b"/>
      <c:layout>
        <c:manualLayout>
          <c:xMode val="edge"/>
          <c:yMode val="edge"/>
          <c:x val="0.55938298337707781"/>
          <c:y val="0.58854111986001745"/>
          <c:w val="0.35279643015976647"/>
          <c:h val="7.5458724346065223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latin typeface="Arial Narrow" panose="020B060602020203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Target Behaviors </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8890-4A8C-A03C-3F16668BE81A}"/>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8890-4A8C-A03C-3F16668BE81A}"/>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8890-4A8C-A03C-3F16668BE81A}"/>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8890-4A8C-A03C-3F16668BE81A}"/>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8890-4A8C-A03C-3F16668BE81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Exercise</c:v>
                </c:pt>
                <c:pt idx="1">
                  <c:v>Nutrition</c:v>
                </c:pt>
                <c:pt idx="2">
                  <c:v>Sleep</c:v>
                </c:pt>
              </c:strCache>
            </c:strRef>
          </c:cat>
          <c:val>
            <c:numRef>
              <c:f>Sheet1!$B$2:$B$4</c:f>
              <c:numCache>
                <c:formatCode>General</c:formatCode>
                <c:ptCount val="3"/>
                <c:pt idx="0">
                  <c:v>36.4</c:v>
                </c:pt>
                <c:pt idx="1">
                  <c:v>36.4</c:v>
                </c:pt>
                <c:pt idx="2">
                  <c:v>27.3</c:v>
                </c:pt>
              </c:numCache>
            </c:numRef>
          </c:val>
          <c:extLst>
            <c:ext xmlns:c16="http://schemas.microsoft.com/office/drawing/2014/chart" uri="{C3380CC4-5D6E-409C-BE32-E72D297353CC}">
              <c16:uniqueId val="{0000000A-8890-4A8C-A03C-3F16668BE81A}"/>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Target Behaviors </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8890-4A8C-A03C-3F16668BE81A}"/>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8890-4A8C-A03C-3F16668BE81A}"/>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8890-4A8C-A03C-3F16668BE81A}"/>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8890-4A8C-A03C-3F16668BE81A}"/>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8890-4A8C-A03C-3F16668BE81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Exercise</c:v>
                </c:pt>
                <c:pt idx="1">
                  <c:v>Nutrition</c:v>
                </c:pt>
                <c:pt idx="2">
                  <c:v>Sleep</c:v>
                </c:pt>
              </c:strCache>
            </c:strRef>
          </c:cat>
          <c:val>
            <c:numRef>
              <c:f>Sheet1!$B$2:$B$4</c:f>
              <c:numCache>
                <c:formatCode>General</c:formatCode>
                <c:ptCount val="3"/>
                <c:pt idx="0">
                  <c:v>36.4</c:v>
                </c:pt>
                <c:pt idx="1">
                  <c:v>36.4</c:v>
                </c:pt>
                <c:pt idx="2">
                  <c:v>27.3</c:v>
                </c:pt>
              </c:numCache>
            </c:numRef>
          </c:val>
          <c:extLst>
            <c:ext xmlns:c16="http://schemas.microsoft.com/office/drawing/2014/chart" uri="{C3380CC4-5D6E-409C-BE32-E72D297353CC}">
              <c16:uniqueId val="{0000000A-8890-4A8C-A03C-3F16668BE81A}"/>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Marital Status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6.9417586514882695E-2"/>
          <c:y val="0.86975030653447905"/>
          <c:w val="0.90376319899620405"/>
          <c:h val="0.11713094746613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Pain Category</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2-C389-4519-BF26-6B3C66B82551}"/>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C389-4519-BF26-6B3C66B82551}"/>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4-C389-4519-BF26-6B3C66B82551}"/>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C389-4519-BF26-6B3C66B82551}"/>
              </c:ext>
            </c:extLst>
          </c:dPt>
          <c:dLbls>
            <c:dLbl>
              <c:idx val="0"/>
              <c:layout>
                <c:manualLayout>
                  <c:x val="-3.2114716126139184E-2"/>
                  <c:y val="-9.248409498652790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C389-4519-BF26-6B3C66B82551}"/>
                </c:ext>
              </c:extLst>
            </c:dLbl>
            <c:dLbl>
              <c:idx val="1"/>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389-4519-BF26-6B3C66B82551}"/>
                </c:ext>
              </c:extLst>
            </c:dLbl>
            <c:dLbl>
              <c:idx val="2"/>
              <c:layout>
                <c:manualLayout>
                  <c:x val="2.7832753975987296E-2"/>
                  <c:y val="0.1401274166462544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C389-4519-BF26-6B3C66B82551}"/>
                </c:ext>
              </c:extLst>
            </c:dLbl>
            <c:dLbl>
              <c:idx val="3"/>
              <c:layout>
                <c:manualLayout>
                  <c:x val="-1.0704905375379738E-2"/>
                  <c:y val="-6.16560633243519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389-4519-BF26-6B3C66B82551}"/>
                </c:ext>
              </c:extLst>
            </c:dLbl>
            <c:spPr>
              <a:solidFill>
                <a:srgbClr val="FFFFFF"/>
              </a:solid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Nociceptive</c:v>
                </c:pt>
                <c:pt idx="1">
                  <c:v>Neuroplastic</c:v>
                </c:pt>
                <c:pt idx="2">
                  <c:v>Neuropathic</c:v>
                </c:pt>
                <c:pt idx="3">
                  <c:v>Multi-Category</c:v>
                </c:pt>
              </c:strCache>
            </c:strRef>
          </c:cat>
          <c:val>
            <c:numRef>
              <c:f>Sheet1!$B$2:$B$5</c:f>
              <c:numCache>
                <c:formatCode>General</c:formatCode>
                <c:ptCount val="4"/>
                <c:pt idx="0">
                  <c:v>8</c:v>
                </c:pt>
                <c:pt idx="1">
                  <c:v>9</c:v>
                </c:pt>
                <c:pt idx="2">
                  <c:v>2</c:v>
                </c:pt>
                <c:pt idx="3">
                  <c:v>7</c:v>
                </c:pt>
              </c:numCache>
            </c:numRef>
          </c:val>
          <c:extLst>
            <c:ext xmlns:c16="http://schemas.microsoft.com/office/drawing/2014/chart" uri="{C3380CC4-5D6E-409C-BE32-E72D297353CC}">
              <c16:uniqueId val="{00000000-C389-4519-BF26-6B3C66B82551}"/>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83E3EB-F037-426F-9E6D-B73FCA0AECE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53876BF-9899-4064-B204-9D6D6FE648CA}">
      <dgm:prSet custT="1"/>
      <dgm:spPr/>
      <dgm:t>
        <a:bodyPr/>
        <a:lstStyle/>
        <a:p>
          <a:r>
            <a:rPr lang="en-US" sz="2000" dirty="0"/>
            <a:t>The CDC identifies certain behaviors as primary risk factors for chronic illness: </a:t>
          </a:r>
        </a:p>
      </dgm:t>
    </dgm:pt>
    <dgm:pt modelId="{C3FA476B-4EA2-439F-B78C-0044833BC3B4}" type="parTrans" cxnId="{9228921F-D055-4B56-90F0-100B6B93F479}">
      <dgm:prSet/>
      <dgm:spPr/>
      <dgm:t>
        <a:bodyPr/>
        <a:lstStyle/>
        <a:p>
          <a:endParaRPr lang="en-US"/>
        </a:p>
      </dgm:t>
    </dgm:pt>
    <dgm:pt modelId="{F3534A96-CCDE-4804-AC79-C649B0004B29}" type="sibTrans" cxnId="{9228921F-D055-4B56-90F0-100B6B93F479}">
      <dgm:prSet/>
      <dgm:spPr/>
      <dgm:t>
        <a:bodyPr/>
        <a:lstStyle/>
        <a:p>
          <a:endParaRPr lang="en-US"/>
        </a:p>
      </dgm:t>
    </dgm:pt>
    <dgm:pt modelId="{2C85B8E5-CF6A-42F2-BE94-363FF11812EE}">
      <dgm:prSet custT="1"/>
      <dgm:spPr/>
      <dgm:t>
        <a:bodyPr/>
        <a:lstStyle/>
        <a:p>
          <a:pPr>
            <a:buFont typeface="Courier New" panose="02070309020205020404" pitchFamily="49" charset="0"/>
            <a:buChar char="o"/>
          </a:pPr>
          <a:r>
            <a:rPr lang="en-US" sz="1400" dirty="0"/>
            <a:t>Lack of physical activity</a:t>
          </a:r>
        </a:p>
      </dgm:t>
    </dgm:pt>
    <dgm:pt modelId="{88716ED7-D898-4B04-9C46-E3AC6C946E7A}" type="parTrans" cxnId="{B57CFE26-105E-47BC-966B-A5081380DA21}">
      <dgm:prSet/>
      <dgm:spPr/>
      <dgm:t>
        <a:bodyPr/>
        <a:lstStyle/>
        <a:p>
          <a:endParaRPr lang="en-US"/>
        </a:p>
      </dgm:t>
    </dgm:pt>
    <dgm:pt modelId="{CEDF747C-4B65-4A9C-938C-353F53442962}" type="sibTrans" cxnId="{B57CFE26-105E-47BC-966B-A5081380DA21}">
      <dgm:prSet/>
      <dgm:spPr/>
      <dgm:t>
        <a:bodyPr/>
        <a:lstStyle/>
        <a:p>
          <a:endParaRPr lang="en-US"/>
        </a:p>
      </dgm:t>
    </dgm:pt>
    <dgm:pt modelId="{25A7560D-9E72-4F87-9168-80C18308B1E7}">
      <dgm:prSet custT="1"/>
      <dgm:spPr/>
      <dgm:t>
        <a:bodyPr/>
        <a:lstStyle/>
        <a:p>
          <a:pPr>
            <a:buFont typeface="Courier New" panose="02070309020205020404" pitchFamily="49" charset="0"/>
            <a:buChar char="o"/>
          </a:pPr>
          <a:r>
            <a:rPr lang="en-US" sz="1400" dirty="0"/>
            <a:t>Poor nutrition</a:t>
          </a:r>
        </a:p>
      </dgm:t>
    </dgm:pt>
    <dgm:pt modelId="{16EB9A16-FC74-4F9F-A970-7BBD5FE5FFC0}" type="parTrans" cxnId="{CFD9A9C0-0D8A-4D37-9D37-0C4BCCE4820A}">
      <dgm:prSet/>
      <dgm:spPr/>
      <dgm:t>
        <a:bodyPr/>
        <a:lstStyle/>
        <a:p>
          <a:endParaRPr lang="en-US"/>
        </a:p>
      </dgm:t>
    </dgm:pt>
    <dgm:pt modelId="{0D085BD8-5449-4DEB-8E98-2136DE34710E}" type="sibTrans" cxnId="{CFD9A9C0-0D8A-4D37-9D37-0C4BCCE4820A}">
      <dgm:prSet/>
      <dgm:spPr/>
      <dgm:t>
        <a:bodyPr/>
        <a:lstStyle/>
        <a:p>
          <a:endParaRPr lang="en-US"/>
        </a:p>
      </dgm:t>
    </dgm:pt>
    <dgm:pt modelId="{13E39D07-4897-46F1-9DE6-0F6CA76AED4C}">
      <dgm:prSet custT="1"/>
      <dgm:spPr/>
      <dgm:t>
        <a:bodyPr/>
        <a:lstStyle/>
        <a:p>
          <a:pPr>
            <a:buFont typeface="Courier New" panose="02070309020205020404" pitchFamily="49" charset="0"/>
            <a:buChar char="o"/>
          </a:pPr>
          <a:r>
            <a:rPr lang="en-US" sz="1400" dirty="0"/>
            <a:t>Poor sleep</a:t>
          </a:r>
        </a:p>
      </dgm:t>
    </dgm:pt>
    <dgm:pt modelId="{1BFCB5D7-CA2C-435B-B132-45B1BF88F779}" type="parTrans" cxnId="{F9261E80-2483-486F-BD14-200D66C994FC}">
      <dgm:prSet/>
      <dgm:spPr/>
      <dgm:t>
        <a:bodyPr/>
        <a:lstStyle/>
        <a:p>
          <a:endParaRPr lang="en-US"/>
        </a:p>
      </dgm:t>
    </dgm:pt>
    <dgm:pt modelId="{82F7DDA8-D891-4B2C-BC3B-60FA37F17D52}" type="sibTrans" cxnId="{F9261E80-2483-486F-BD14-200D66C994FC}">
      <dgm:prSet/>
      <dgm:spPr/>
      <dgm:t>
        <a:bodyPr/>
        <a:lstStyle/>
        <a:p>
          <a:endParaRPr lang="en-US"/>
        </a:p>
      </dgm:t>
    </dgm:pt>
    <dgm:pt modelId="{2895CE65-D8D5-408E-A45D-CBBF91F938C4}">
      <dgm:prSet custT="1"/>
      <dgm:spPr/>
      <dgm:t>
        <a:bodyPr/>
        <a:lstStyle/>
        <a:p>
          <a:pPr>
            <a:buFont typeface="Courier New" panose="02070309020205020404" pitchFamily="49" charset="0"/>
            <a:buChar char="o"/>
          </a:pPr>
          <a:r>
            <a:rPr lang="en-US" sz="1400" dirty="0"/>
            <a:t>Alcohol and Substance use </a:t>
          </a:r>
        </a:p>
        <a:p>
          <a:pPr>
            <a:buNone/>
          </a:pPr>
          <a:r>
            <a:rPr lang="en-US" sz="1200" dirty="0"/>
            <a:t>	</a:t>
          </a:r>
          <a:endParaRPr lang="en-US" sz="1000" dirty="0"/>
        </a:p>
      </dgm:t>
    </dgm:pt>
    <dgm:pt modelId="{8143AB8E-31E2-4304-B1B8-65EDF9934072}" type="parTrans" cxnId="{1693CDE7-07C1-427D-B9B8-D227C0AB1EC7}">
      <dgm:prSet/>
      <dgm:spPr/>
      <dgm:t>
        <a:bodyPr/>
        <a:lstStyle/>
        <a:p>
          <a:endParaRPr lang="en-US"/>
        </a:p>
      </dgm:t>
    </dgm:pt>
    <dgm:pt modelId="{03D35479-9430-4BB5-8670-59579587255E}" type="sibTrans" cxnId="{1693CDE7-07C1-427D-B9B8-D227C0AB1EC7}">
      <dgm:prSet/>
      <dgm:spPr/>
      <dgm:t>
        <a:bodyPr/>
        <a:lstStyle/>
        <a:p>
          <a:endParaRPr lang="en-US"/>
        </a:p>
      </dgm:t>
    </dgm:pt>
    <dgm:pt modelId="{A664F614-7109-411E-993C-980515896A15}">
      <dgm:prSet custT="1"/>
      <dgm:spPr/>
      <dgm:t>
        <a:bodyPr/>
        <a:lstStyle/>
        <a:p>
          <a:r>
            <a:rPr lang="en-US" sz="2200" dirty="0"/>
            <a:t>Changing lifestyle behaviors can help improve overall wellness and prevent chronic illness</a:t>
          </a:r>
        </a:p>
      </dgm:t>
    </dgm:pt>
    <dgm:pt modelId="{16C5241B-231F-4BAC-BF3A-75D350A239E7}" type="parTrans" cxnId="{BBF715B9-ED93-4F26-809E-56453F9B9FCD}">
      <dgm:prSet/>
      <dgm:spPr/>
      <dgm:t>
        <a:bodyPr/>
        <a:lstStyle/>
        <a:p>
          <a:endParaRPr lang="en-US"/>
        </a:p>
      </dgm:t>
    </dgm:pt>
    <dgm:pt modelId="{AB117D64-B722-4C9C-B869-A04CDEBE8CED}" type="sibTrans" cxnId="{BBF715B9-ED93-4F26-809E-56453F9B9FCD}">
      <dgm:prSet/>
      <dgm:spPr/>
      <dgm:t>
        <a:bodyPr/>
        <a:lstStyle/>
        <a:p>
          <a:endParaRPr lang="en-US"/>
        </a:p>
      </dgm:t>
    </dgm:pt>
    <dgm:pt modelId="{F414B9E1-32B6-4A7B-9941-B463F0E7F4EB}">
      <dgm:prSet custT="1"/>
      <dgm:spPr/>
      <dgm:t>
        <a:bodyPr/>
        <a:lstStyle/>
        <a:p>
          <a:r>
            <a:rPr lang="en-US" sz="2200" dirty="0"/>
            <a:t>Short-term and long-term implications</a:t>
          </a:r>
        </a:p>
      </dgm:t>
    </dgm:pt>
    <dgm:pt modelId="{DDF4887D-3603-4B92-9B70-B86D05E30563}" type="parTrans" cxnId="{C41E5350-50E1-40D7-BAD3-E6ECC8CD1D4C}">
      <dgm:prSet/>
      <dgm:spPr/>
      <dgm:t>
        <a:bodyPr/>
        <a:lstStyle/>
        <a:p>
          <a:endParaRPr lang="en-US"/>
        </a:p>
      </dgm:t>
    </dgm:pt>
    <dgm:pt modelId="{E3A42547-26EE-4482-A972-2201E02AD031}" type="sibTrans" cxnId="{C41E5350-50E1-40D7-BAD3-E6ECC8CD1D4C}">
      <dgm:prSet/>
      <dgm:spPr/>
      <dgm:t>
        <a:bodyPr/>
        <a:lstStyle/>
        <a:p>
          <a:endParaRPr lang="en-US"/>
        </a:p>
      </dgm:t>
    </dgm:pt>
    <dgm:pt modelId="{56E53403-1C19-46E5-ACA9-2A4F8680BDD0}">
      <dgm:prSet/>
      <dgm:spPr/>
      <dgm:t>
        <a:bodyPr/>
        <a:lstStyle/>
        <a:p>
          <a:r>
            <a:rPr lang="en-US" dirty="0"/>
            <a:t>Financial, health, social, academic, self-esteem, quality of life</a:t>
          </a:r>
        </a:p>
      </dgm:t>
    </dgm:pt>
    <dgm:pt modelId="{4A271EA9-DF88-48D4-80A0-812DA3EACC57}" type="parTrans" cxnId="{7B74E0CA-4E4F-483D-B1A4-D4AD8DD03A42}">
      <dgm:prSet/>
      <dgm:spPr/>
      <dgm:t>
        <a:bodyPr/>
        <a:lstStyle/>
        <a:p>
          <a:endParaRPr lang="en-US"/>
        </a:p>
      </dgm:t>
    </dgm:pt>
    <dgm:pt modelId="{3C7980F0-DC9F-4B6F-9028-D2D789DB0F96}" type="sibTrans" cxnId="{7B74E0CA-4E4F-483D-B1A4-D4AD8DD03A42}">
      <dgm:prSet/>
      <dgm:spPr/>
      <dgm:t>
        <a:bodyPr/>
        <a:lstStyle/>
        <a:p>
          <a:endParaRPr lang="en-US"/>
        </a:p>
      </dgm:t>
    </dgm:pt>
    <dgm:pt modelId="{69367D01-C969-4D24-B43E-1819E0C0426B}" type="pres">
      <dgm:prSet presAssocID="{7F83E3EB-F037-426F-9E6D-B73FCA0AECE0}" presName="root" presStyleCnt="0">
        <dgm:presLayoutVars>
          <dgm:dir/>
          <dgm:resizeHandles val="exact"/>
        </dgm:presLayoutVars>
      </dgm:prSet>
      <dgm:spPr/>
    </dgm:pt>
    <dgm:pt modelId="{24FE6D05-C8B9-44A9-9A9F-309EECDF2704}" type="pres">
      <dgm:prSet presAssocID="{553876BF-9899-4064-B204-9D6D6FE648CA}" presName="compNode" presStyleCnt="0"/>
      <dgm:spPr/>
    </dgm:pt>
    <dgm:pt modelId="{16122A30-3109-4F88-ACB8-87C4DFBF3D97}" type="pres">
      <dgm:prSet presAssocID="{553876BF-9899-4064-B204-9D6D6FE648CA}" presName="bgRect" presStyleLbl="bgShp" presStyleIdx="0" presStyleCnt="3" custLinFactNeighborX="-6135" custLinFactNeighborY="-6838"/>
      <dgm:spPr/>
    </dgm:pt>
    <dgm:pt modelId="{234CDAA8-09A6-48F5-B28E-0099BB8E992E}" type="pres">
      <dgm:prSet presAssocID="{553876BF-9899-4064-B204-9D6D6FE648C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C3E0E206-C30B-4DD6-A2ED-3EBF95832631}" type="pres">
      <dgm:prSet presAssocID="{553876BF-9899-4064-B204-9D6D6FE648CA}" presName="spaceRect" presStyleCnt="0"/>
      <dgm:spPr/>
    </dgm:pt>
    <dgm:pt modelId="{17FEA997-1AB4-4093-955B-6D6CECD1F9D6}" type="pres">
      <dgm:prSet presAssocID="{553876BF-9899-4064-B204-9D6D6FE648CA}" presName="parTx" presStyleLbl="revTx" presStyleIdx="0" presStyleCnt="5" custLinFactNeighborX="665" custLinFactNeighborY="2094">
        <dgm:presLayoutVars>
          <dgm:chMax val="0"/>
          <dgm:chPref val="0"/>
        </dgm:presLayoutVars>
      </dgm:prSet>
      <dgm:spPr/>
    </dgm:pt>
    <dgm:pt modelId="{7A726F46-10E2-4CBA-950B-C5282C459A81}" type="pres">
      <dgm:prSet presAssocID="{553876BF-9899-4064-B204-9D6D6FE648CA}" presName="desTx" presStyleLbl="revTx" presStyleIdx="1" presStyleCnt="5" custScaleX="112418" custLinFactNeighborY="14100">
        <dgm:presLayoutVars/>
      </dgm:prSet>
      <dgm:spPr/>
    </dgm:pt>
    <dgm:pt modelId="{E98A9B67-FB26-4406-91B7-2EB722E92CC1}" type="pres">
      <dgm:prSet presAssocID="{F3534A96-CCDE-4804-AC79-C649B0004B29}" presName="sibTrans" presStyleCnt="0"/>
      <dgm:spPr/>
    </dgm:pt>
    <dgm:pt modelId="{79BE48B8-433C-4FED-98C6-7ABDAF910F46}" type="pres">
      <dgm:prSet presAssocID="{A664F614-7109-411E-993C-980515896A15}" presName="compNode" presStyleCnt="0"/>
      <dgm:spPr/>
    </dgm:pt>
    <dgm:pt modelId="{9B60CBD4-7616-4020-901D-EED39588A012}" type="pres">
      <dgm:prSet presAssocID="{A664F614-7109-411E-993C-980515896A15}" presName="bgRect" presStyleLbl="bgShp" presStyleIdx="1" presStyleCnt="3"/>
      <dgm:spPr/>
    </dgm:pt>
    <dgm:pt modelId="{13CF2225-5A01-4DD4-8585-FBEB575FB271}" type="pres">
      <dgm:prSet presAssocID="{A664F614-7109-411E-993C-980515896A1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043C9D98-9BAB-470F-B441-F6AD8EEE8B80}" type="pres">
      <dgm:prSet presAssocID="{A664F614-7109-411E-993C-980515896A15}" presName="spaceRect" presStyleCnt="0"/>
      <dgm:spPr/>
    </dgm:pt>
    <dgm:pt modelId="{440A1B1B-5BC2-40DD-A7B2-608E3BE56E14}" type="pres">
      <dgm:prSet presAssocID="{A664F614-7109-411E-993C-980515896A15}" presName="parTx" presStyleLbl="revTx" presStyleIdx="2" presStyleCnt="5">
        <dgm:presLayoutVars>
          <dgm:chMax val="0"/>
          <dgm:chPref val="0"/>
        </dgm:presLayoutVars>
      </dgm:prSet>
      <dgm:spPr/>
    </dgm:pt>
    <dgm:pt modelId="{54A710C5-4347-4232-894A-A65FFE45CBCB}" type="pres">
      <dgm:prSet presAssocID="{AB117D64-B722-4C9C-B869-A04CDEBE8CED}" presName="sibTrans" presStyleCnt="0"/>
      <dgm:spPr/>
    </dgm:pt>
    <dgm:pt modelId="{34C44463-1672-402E-A96B-0FC232BF16CB}" type="pres">
      <dgm:prSet presAssocID="{F414B9E1-32B6-4A7B-9941-B463F0E7F4EB}" presName="compNode" presStyleCnt="0"/>
      <dgm:spPr/>
    </dgm:pt>
    <dgm:pt modelId="{7DC777F4-5642-4EFF-92D0-0E4954DC7622}" type="pres">
      <dgm:prSet presAssocID="{F414B9E1-32B6-4A7B-9941-B463F0E7F4EB}" presName="bgRect" presStyleLbl="bgShp" presStyleIdx="2" presStyleCnt="3"/>
      <dgm:spPr/>
    </dgm:pt>
    <dgm:pt modelId="{A5775F52-171F-4329-8953-22F6CF88F1C0}" type="pres">
      <dgm:prSet presAssocID="{F414B9E1-32B6-4A7B-9941-B463F0E7F4E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5792B214-3E4F-42AA-B9BF-F835AABF8BD2}" type="pres">
      <dgm:prSet presAssocID="{F414B9E1-32B6-4A7B-9941-B463F0E7F4EB}" presName="spaceRect" presStyleCnt="0"/>
      <dgm:spPr/>
    </dgm:pt>
    <dgm:pt modelId="{FA28B23B-D97C-46B5-BBA3-CB158AED4401}" type="pres">
      <dgm:prSet presAssocID="{F414B9E1-32B6-4A7B-9941-B463F0E7F4EB}" presName="parTx" presStyleLbl="revTx" presStyleIdx="3" presStyleCnt="5">
        <dgm:presLayoutVars>
          <dgm:chMax val="0"/>
          <dgm:chPref val="0"/>
        </dgm:presLayoutVars>
      </dgm:prSet>
      <dgm:spPr/>
    </dgm:pt>
    <dgm:pt modelId="{6DB02724-F5A9-4FE4-A50F-1BD46B351191}" type="pres">
      <dgm:prSet presAssocID="{F414B9E1-32B6-4A7B-9941-B463F0E7F4EB}" presName="desTx" presStyleLbl="revTx" presStyleIdx="4" presStyleCnt="5">
        <dgm:presLayoutVars/>
      </dgm:prSet>
      <dgm:spPr/>
    </dgm:pt>
  </dgm:ptLst>
  <dgm:cxnLst>
    <dgm:cxn modelId="{F4649E09-DF34-40F9-8979-74BF2991C98A}" type="presOf" srcId="{553876BF-9899-4064-B204-9D6D6FE648CA}" destId="{17FEA997-1AB4-4093-955B-6D6CECD1F9D6}" srcOrd="0" destOrd="0" presId="urn:microsoft.com/office/officeart/2018/2/layout/IconVerticalSolidList"/>
    <dgm:cxn modelId="{9228921F-D055-4B56-90F0-100B6B93F479}" srcId="{7F83E3EB-F037-426F-9E6D-B73FCA0AECE0}" destId="{553876BF-9899-4064-B204-9D6D6FE648CA}" srcOrd="0" destOrd="0" parTransId="{C3FA476B-4EA2-439F-B78C-0044833BC3B4}" sibTransId="{F3534A96-CCDE-4804-AC79-C649B0004B29}"/>
    <dgm:cxn modelId="{B57CFE26-105E-47BC-966B-A5081380DA21}" srcId="{553876BF-9899-4064-B204-9D6D6FE648CA}" destId="{2C85B8E5-CF6A-42F2-BE94-363FF11812EE}" srcOrd="0" destOrd="0" parTransId="{88716ED7-D898-4B04-9C46-E3AC6C946E7A}" sibTransId="{CEDF747C-4B65-4A9C-938C-353F53442962}"/>
    <dgm:cxn modelId="{E9AA9D2B-2105-493D-BB43-01ADE1DE9BC0}" type="presOf" srcId="{A664F614-7109-411E-993C-980515896A15}" destId="{440A1B1B-5BC2-40DD-A7B2-608E3BE56E14}" srcOrd="0" destOrd="0" presId="urn:microsoft.com/office/officeart/2018/2/layout/IconVerticalSolidList"/>
    <dgm:cxn modelId="{635D2E30-052E-44B3-8C9C-C6AA90ECDD7F}" type="presOf" srcId="{13E39D07-4897-46F1-9DE6-0F6CA76AED4C}" destId="{7A726F46-10E2-4CBA-950B-C5282C459A81}" srcOrd="0" destOrd="2" presId="urn:microsoft.com/office/officeart/2018/2/layout/IconVerticalSolidList"/>
    <dgm:cxn modelId="{AE35913D-6F66-41E3-871C-8FB4A5E162F0}" type="presOf" srcId="{F414B9E1-32B6-4A7B-9941-B463F0E7F4EB}" destId="{FA28B23B-D97C-46B5-BBA3-CB158AED4401}" srcOrd="0" destOrd="0" presId="urn:microsoft.com/office/officeart/2018/2/layout/IconVerticalSolidList"/>
    <dgm:cxn modelId="{C41E5350-50E1-40D7-BAD3-E6ECC8CD1D4C}" srcId="{7F83E3EB-F037-426F-9E6D-B73FCA0AECE0}" destId="{F414B9E1-32B6-4A7B-9941-B463F0E7F4EB}" srcOrd="2" destOrd="0" parTransId="{DDF4887D-3603-4B92-9B70-B86D05E30563}" sibTransId="{E3A42547-26EE-4482-A972-2201E02AD031}"/>
    <dgm:cxn modelId="{23F95C50-3686-4578-A318-88071C44783C}" type="presOf" srcId="{25A7560D-9E72-4F87-9168-80C18308B1E7}" destId="{7A726F46-10E2-4CBA-950B-C5282C459A81}" srcOrd="0" destOrd="1" presId="urn:microsoft.com/office/officeart/2018/2/layout/IconVerticalSolidList"/>
    <dgm:cxn modelId="{3FFF0755-6E47-4FA3-91CA-40687E1EDE20}" type="presOf" srcId="{2C85B8E5-CF6A-42F2-BE94-363FF11812EE}" destId="{7A726F46-10E2-4CBA-950B-C5282C459A81}" srcOrd="0" destOrd="0" presId="urn:microsoft.com/office/officeart/2018/2/layout/IconVerticalSolidList"/>
    <dgm:cxn modelId="{67968563-383E-499D-B298-7C6F577B1745}" type="presOf" srcId="{2895CE65-D8D5-408E-A45D-CBBF91F938C4}" destId="{7A726F46-10E2-4CBA-950B-C5282C459A81}" srcOrd="0" destOrd="3" presId="urn:microsoft.com/office/officeart/2018/2/layout/IconVerticalSolidList"/>
    <dgm:cxn modelId="{F9261E80-2483-486F-BD14-200D66C994FC}" srcId="{553876BF-9899-4064-B204-9D6D6FE648CA}" destId="{13E39D07-4897-46F1-9DE6-0F6CA76AED4C}" srcOrd="2" destOrd="0" parTransId="{1BFCB5D7-CA2C-435B-B132-45B1BF88F779}" sibTransId="{82F7DDA8-D891-4B2C-BC3B-60FA37F17D52}"/>
    <dgm:cxn modelId="{03EC9092-E13B-4612-AC56-0A2589156A96}" type="presOf" srcId="{56E53403-1C19-46E5-ACA9-2A4F8680BDD0}" destId="{6DB02724-F5A9-4FE4-A50F-1BD46B351191}" srcOrd="0" destOrd="0" presId="urn:microsoft.com/office/officeart/2018/2/layout/IconVerticalSolidList"/>
    <dgm:cxn modelId="{BBF715B9-ED93-4F26-809E-56453F9B9FCD}" srcId="{7F83E3EB-F037-426F-9E6D-B73FCA0AECE0}" destId="{A664F614-7109-411E-993C-980515896A15}" srcOrd="1" destOrd="0" parTransId="{16C5241B-231F-4BAC-BF3A-75D350A239E7}" sibTransId="{AB117D64-B722-4C9C-B869-A04CDEBE8CED}"/>
    <dgm:cxn modelId="{CFD9A9C0-0D8A-4D37-9D37-0C4BCCE4820A}" srcId="{553876BF-9899-4064-B204-9D6D6FE648CA}" destId="{25A7560D-9E72-4F87-9168-80C18308B1E7}" srcOrd="1" destOrd="0" parTransId="{16EB9A16-FC74-4F9F-A970-7BBD5FE5FFC0}" sibTransId="{0D085BD8-5449-4DEB-8E98-2136DE34710E}"/>
    <dgm:cxn modelId="{7B74E0CA-4E4F-483D-B1A4-D4AD8DD03A42}" srcId="{F414B9E1-32B6-4A7B-9941-B463F0E7F4EB}" destId="{56E53403-1C19-46E5-ACA9-2A4F8680BDD0}" srcOrd="0" destOrd="0" parTransId="{4A271EA9-DF88-48D4-80A0-812DA3EACC57}" sibTransId="{3C7980F0-DC9F-4B6F-9028-D2D789DB0F96}"/>
    <dgm:cxn modelId="{C15CA0D2-23E1-4E57-BA2F-53BA95ACDA95}" type="presOf" srcId="{7F83E3EB-F037-426F-9E6D-B73FCA0AECE0}" destId="{69367D01-C969-4D24-B43E-1819E0C0426B}" srcOrd="0" destOrd="0" presId="urn:microsoft.com/office/officeart/2018/2/layout/IconVerticalSolidList"/>
    <dgm:cxn modelId="{1693CDE7-07C1-427D-B9B8-D227C0AB1EC7}" srcId="{553876BF-9899-4064-B204-9D6D6FE648CA}" destId="{2895CE65-D8D5-408E-A45D-CBBF91F938C4}" srcOrd="3" destOrd="0" parTransId="{8143AB8E-31E2-4304-B1B8-65EDF9934072}" sibTransId="{03D35479-9430-4BB5-8670-59579587255E}"/>
    <dgm:cxn modelId="{1500C106-A64E-45DF-9172-350A74DBB183}" type="presParOf" srcId="{69367D01-C969-4D24-B43E-1819E0C0426B}" destId="{24FE6D05-C8B9-44A9-9A9F-309EECDF2704}" srcOrd="0" destOrd="0" presId="urn:microsoft.com/office/officeart/2018/2/layout/IconVerticalSolidList"/>
    <dgm:cxn modelId="{B571A731-54F8-4A1A-9B73-230D1910D886}" type="presParOf" srcId="{24FE6D05-C8B9-44A9-9A9F-309EECDF2704}" destId="{16122A30-3109-4F88-ACB8-87C4DFBF3D97}" srcOrd="0" destOrd="0" presId="urn:microsoft.com/office/officeart/2018/2/layout/IconVerticalSolidList"/>
    <dgm:cxn modelId="{CFE7B2B7-29B2-4755-BAB7-986409EEE21F}" type="presParOf" srcId="{24FE6D05-C8B9-44A9-9A9F-309EECDF2704}" destId="{234CDAA8-09A6-48F5-B28E-0099BB8E992E}" srcOrd="1" destOrd="0" presId="urn:microsoft.com/office/officeart/2018/2/layout/IconVerticalSolidList"/>
    <dgm:cxn modelId="{5C31201A-4356-43B6-B1EE-24223741F828}" type="presParOf" srcId="{24FE6D05-C8B9-44A9-9A9F-309EECDF2704}" destId="{C3E0E206-C30B-4DD6-A2ED-3EBF95832631}" srcOrd="2" destOrd="0" presId="urn:microsoft.com/office/officeart/2018/2/layout/IconVerticalSolidList"/>
    <dgm:cxn modelId="{813499F8-3D39-42A9-A28F-FAF84CBE4930}" type="presParOf" srcId="{24FE6D05-C8B9-44A9-9A9F-309EECDF2704}" destId="{17FEA997-1AB4-4093-955B-6D6CECD1F9D6}" srcOrd="3" destOrd="0" presId="urn:microsoft.com/office/officeart/2018/2/layout/IconVerticalSolidList"/>
    <dgm:cxn modelId="{C8097163-CC2D-4870-A8F7-61CB06307947}" type="presParOf" srcId="{24FE6D05-C8B9-44A9-9A9F-309EECDF2704}" destId="{7A726F46-10E2-4CBA-950B-C5282C459A81}" srcOrd="4" destOrd="0" presId="urn:microsoft.com/office/officeart/2018/2/layout/IconVerticalSolidList"/>
    <dgm:cxn modelId="{8DE82EA7-3974-417D-9F00-6417BD3DCB22}" type="presParOf" srcId="{69367D01-C969-4D24-B43E-1819E0C0426B}" destId="{E98A9B67-FB26-4406-91B7-2EB722E92CC1}" srcOrd="1" destOrd="0" presId="urn:microsoft.com/office/officeart/2018/2/layout/IconVerticalSolidList"/>
    <dgm:cxn modelId="{0F26343F-B405-4D8E-9752-9555AB8FF23D}" type="presParOf" srcId="{69367D01-C969-4D24-B43E-1819E0C0426B}" destId="{79BE48B8-433C-4FED-98C6-7ABDAF910F46}" srcOrd="2" destOrd="0" presId="urn:microsoft.com/office/officeart/2018/2/layout/IconVerticalSolidList"/>
    <dgm:cxn modelId="{F99B0A36-180B-4E46-B1BC-8C42E7FA8548}" type="presParOf" srcId="{79BE48B8-433C-4FED-98C6-7ABDAF910F46}" destId="{9B60CBD4-7616-4020-901D-EED39588A012}" srcOrd="0" destOrd="0" presId="urn:microsoft.com/office/officeart/2018/2/layout/IconVerticalSolidList"/>
    <dgm:cxn modelId="{8C7A1167-0913-419D-984F-6AD4072148E9}" type="presParOf" srcId="{79BE48B8-433C-4FED-98C6-7ABDAF910F46}" destId="{13CF2225-5A01-4DD4-8585-FBEB575FB271}" srcOrd="1" destOrd="0" presId="urn:microsoft.com/office/officeart/2018/2/layout/IconVerticalSolidList"/>
    <dgm:cxn modelId="{9D844748-6A44-4D6B-AA7C-B430402074F2}" type="presParOf" srcId="{79BE48B8-433C-4FED-98C6-7ABDAF910F46}" destId="{043C9D98-9BAB-470F-B441-F6AD8EEE8B80}" srcOrd="2" destOrd="0" presId="urn:microsoft.com/office/officeart/2018/2/layout/IconVerticalSolidList"/>
    <dgm:cxn modelId="{FD08D37A-399C-4B99-B5B8-414DB3D331A7}" type="presParOf" srcId="{79BE48B8-433C-4FED-98C6-7ABDAF910F46}" destId="{440A1B1B-5BC2-40DD-A7B2-608E3BE56E14}" srcOrd="3" destOrd="0" presId="urn:microsoft.com/office/officeart/2018/2/layout/IconVerticalSolidList"/>
    <dgm:cxn modelId="{0F525832-0FCC-442C-8265-06A0B7601CE9}" type="presParOf" srcId="{69367D01-C969-4D24-B43E-1819E0C0426B}" destId="{54A710C5-4347-4232-894A-A65FFE45CBCB}" srcOrd="3" destOrd="0" presId="urn:microsoft.com/office/officeart/2018/2/layout/IconVerticalSolidList"/>
    <dgm:cxn modelId="{1923AAE6-6213-4389-9394-14CA58D640F8}" type="presParOf" srcId="{69367D01-C969-4D24-B43E-1819E0C0426B}" destId="{34C44463-1672-402E-A96B-0FC232BF16CB}" srcOrd="4" destOrd="0" presId="urn:microsoft.com/office/officeart/2018/2/layout/IconVerticalSolidList"/>
    <dgm:cxn modelId="{E652A236-5B02-448D-A545-D46D00BBFC36}" type="presParOf" srcId="{34C44463-1672-402E-A96B-0FC232BF16CB}" destId="{7DC777F4-5642-4EFF-92D0-0E4954DC7622}" srcOrd="0" destOrd="0" presId="urn:microsoft.com/office/officeart/2018/2/layout/IconVerticalSolidList"/>
    <dgm:cxn modelId="{37FD8BAB-EE50-4DBF-8659-76505867C2A7}" type="presParOf" srcId="{34C44463-1672-402E-A96B-0FC232BF16CB}" destId="{A5775F52-171F-4329-8953-22F6CF88F1C0}" srcOrd="1" destOrd="0" presId="urn:microsoft.com/office/officeart/2018/2/layout/IconVerticalSolidList"/>
    <dgm:cxn modelId="{F2C03F69-C188-4689-9519-2B5CF4FD603E}" type="presParOf" srcId="{34C44463-1672-402E-A96B-0FC232BF16CB}" destId="{5792B214-3E4F-42AA-B9BF-F835AABF8BD2}" srcOrd="2" destOrd="0" presId="urn:microsoft.com/office/officeart/2018/2/layout/IconVerticalSolidList"/>
    <dgm:cxn modelId="{8BA0B965-6F41-4FEB-891B-992564844C2B}" type="presParOf" srcId="{34C44463-1672-402E-A96B-0FC232BF16CB}" destId="{FA28B23B-D97C-46B5-BBA3-CB158AED4401}" srcOrd="3" destOrd="0" presId="urn:microsoft.com/office/officeart/2018/2/layout/IconVerticalSolidList"/>
    <dgm:cxn modelId="{E92A18B8-D3EA-48CC-B6E4-419C640A7C87}" type="presParOf" srcId="{34C44463-1672-402E-A96B-0FC232BF16CB}" destId="{6DB02724-F5A9-4FE4-A50F-1BD46B351191}"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5A71FE-92C9-4173-9238-7E36CA73D15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15F564E-75AE-473B-A429-193CFAED4C1A}">
      <dgm:prSet/>
      <dgm:spPr/>
      <dgm:t>
        <a:bodyPr/>
        <a:lstStyle/>
        <a:p>
          <a:pPr>
            <a:defRPr cap="all"/>
          </a:pPr>
          <a:r>
            <a:rPr lang="en-US" dirty="0"/>
            <a:t>What are you about TODAY?</a:t>
          </a:r>
        </a:p>
      </dgm:t>
    </dgm:pt>
    <dgm:pt modelId="{9FD9FF8E-9FFC-4885-B889-1298A692BE9E}" type="parTrans" cxnId="{6C883588-1823-4F73-8D49-14E22FF46BE1}">
      <dgm:prSet/>
      <dgm:spPr/>
      <dgm:t>
        <a:bodyPr/>
        <a:lstStyle/>
        <a:p>
          <a:endParaRPr lang="en-US"/>
        </a:p>
      </dgm:t>
    </dgm:pt>
    <dgm:pt modelId="{2881F082-218C-4F28-8B1B-F7CA98C998B0}" type="sibTrans" cxnId="{6C883588-1823-4F73-8D49-14E22FF46BE1}">
      <dgm:prSet/>
      <dgm:spPr/>
      <dgm:t>
        <a:bodyPr/>
        <a:lstStyle/>
        <a:p>
          <a:endParaRPr lang="en-US"/>
        </a:p>
      </dgm:t>
    </dgm:pt>
    <dgm:pt modelId="{EC234BDF-6360-4011-B21E-2F33C25159EC}">
      <dgm:prSet/>
      <dgm:spPr/>
      <dgm:t>
        <a:bodyPr/>
        <a:lstStyle/>
        <a:p>
          <a:pPr>
            <a:defRPr cap="all"/>
          </a:pPr>
          <a:r>
            <a:rPr lang="en-US" dirty="0"/>
            <a:t>Who will YOU BE 30 days from now?</a:t>
          </a:r>
        </a:p>
      </dgm:t>
    </dgm:pt>
    <dgm:pt modelId="{DC91D6D4-1909-4167-8D83-650ADB8E890C}" type="parTrans" cxnId="{87137F17-0770-43D9-B95E-D378C01B113F}">
      <dgm:prSet/>
      <dgm:spPr/>
      <dgm:t>
        <a:bodyPr/>
        <a:lstStyle/>
        <a:p>
          <a:endParaRPr lang="en-US"/>
        </a:p>
      </dgm:t>
    </dgm:pt>
    <dgm:pt modelId="{09259EBF-950C-42EA-87A7-FEE7351F7BDE}" type="sibTrans" cxnId="{87137F17-0770-43D9-B95E-D378C01B113F}">
      <dgm:prSet/>
      <dgm:spPr/>
      <dgm:t>
        <a:bodyPr/>
        <a:lstStyle/>
        <a:p>
          <a:endParaRPr lang="en-US"/>
        </a:p>
      </dgm:t>
    </dgm:pt>
    <dgm:pt modelId="{CB6E8361-7E45-42DE-B074-AED1DF0BC5D9}" type="pres">
      <dgm:prSet presAssocID="{165A71FE-92C9-4173-9238-7E36CA73D15B}" presName="root" presStyleCnt="0">
        <dgm:presLayoutVars>
          <dgm:dir/>
          <dgm:resizeHandles val="exact"/>
        </dgm:presLayoutVars>
      </dgm:prSet>
      <dgm:spPr/>
    </dgm:pt>
    <dgm:pt modelId="{C1FD4A87-996D-4DBD-A584-6E2027B26D8B}" type="pres">
      <dgm:prSet presAssocID="{215F564E-75AE-473B-A429-193CFAED4C1A}" presName="compNode" presStyleCnt="0"/>
      <dgm:spPr/>
    </dgm:pt>
    <dgm:pt modelId="{CF67A1C6-3D46-4D16-A827-B810442A1F29}" type="pres">
      <dgm:prSet presAssocID="{215F564E-75AE-473B-A429-193CFAED4C1A}" presName="iconBgRect" presStyleLbl="bgShp" presStyleIdx="0" presStyleCnt="2"/>
      <dgm:spPr/>
    </dgm:pt>
    <dgm:pt modelId="{DEEDCEBD-F2F6-4791-B442-B729D04D17D6}" type="pres">
      <dgm:prSet presAssocID="{215F564E-75AE-473B-A429-193CFAED4C1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with Idea"/>
        </a:ext>
      </dgm:extLst>
    </dgm:pt>
    <dgm:pt modelId="{907C6AEF-C0A1-411F-B890-7A444853D805}" type="pres">
      <dgm:prSet presAssocID="{215F564E-75AE-473B-A429-193CFAED4C1A}" presName="spaceRect" presStyleCnt="0"/>
      <dgm:spPr/>
    </dgm:pt>
    <dgm:pt modelId="{A6D338E6-17C0-4748-907C-C01AB3872816}" type="pres">
      <dgm:prSet presAssocID="{215F564E-75AE-473B-A429-193CFAED4C1A}" presName="textRect" presStyleLbl="revTx" presStyleIdx="0" presStyleCnt="2">
        <dgm:presLayoutVars>
          <dgm:chMax val="1"/>
          <dgm:chPref val="1"/>
        </dgm:presLayoutVars>
      </dgm:prSet>
      <dgm:spPr/>
    </dgm:pt>
    <dgm:pt modelId="{CA2CE583-D01B-444F-A787-AFC8E75A47AE}" type="pres">
      <dgm:prSet presAssocID="{2881F082-218C-4F28-8B1B-F7CA98C998B0}" presName="sibTrans" presStyleCnt="0"/>
      <dgm:spPr/>
    </dgm:pt>
    <dgm:pt modelId="{28ED71A0-9474-4A24-9AF1-D0A33595D7E1}" type="pres">
      <dgm:prSet presAssocID="{EC234BDF-6360-4011-B21E-2F33C25159EC}" presName="compNode" presStyleCnt="0"/>
      <dgm:spPr/>
    </dgm:pt>
    <dgm:pt modelId="{C2FE0B20-70A0-4240-88B8-C03743782580}" type="pres">
      <dgm:prSet presAssocID="{EC234BDF-6360-4011-B21E-2F33C25159EC}" presName="iconBgRect" presStyleLbl="bgShp" presStyleIdx="1" presStyleCnt="2"/>
      <dgm:spPr/>
    </dgm:pt>
    <dgm:pt modelId="{97FB3FE0-EC77-4D4C-BB51-F4DA4F81B106}" type="pres">
      <dgm:prSet presAssocID="{EC234BDF-6360-4011-B21E-2F33C25159E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ck"/>
        </a:ext>
      </dgm:extLst>
    </dgm:pt>
    <dgm:pt modelId="{5FA65DF7-48AA-44BA-AE62-AC5311794249}" type="pres">
      <dgm:prSet presAssocID="{EC234BDF-6360-4011-B21E-2F33C25159EC}" presName="spaceRect" presStyleCnt="0"/>
      <dgm:spPr/>
    </dgm:pt>
    <dgm:pt modelId="{99882DBE-376C-440F-BB1E-432A4ABCF9BB}" type="pres">
      <dgm:prSet presAssocID="{EC234BDF-6360-4011-B21E-2F33C25159EC}" presName="textRect" presStyleLbl="revTx" presStyleIdx="1" presStyleCnt="2">
        <dgm:presLayoutVars>
          <dgm:chMax val="1"/>
          <dgm:chPref val="1"/>
        </dgm:presLayoutVars>
      </dgm:prSet>
      <dgm:spPr/>
    </dgm:pt>
  </dgm:ptLst>
  <dgm:cxnLst>
    <dgm:cxn modelId="{40B80904-0836-42FF-BF32-55D0D465BD1D}" type="presOf" srcId="{EC234BDF-6360-4011-B21E-2F33C25159EC}" destId="{99882DBE-376C-440F-BB1E-432A4ABCF9BB}" srcOrd="0" destOrd="0" presId="urn:microsoft.com/office/officeart/2018/5/layout/IconCircleLabelList"/>
    <dgm:cxn modelId="{87137F17-0770-43D9-B95E-D378C01B113F}" srcId="{165A71FE-92C9-4173-9238-7E36CA73D15B}" destId="{EC234BDF-6360-4011-B21E-2F33C25159EC}" srcOrd="1" destOrd="0" parTransId="{DC91D6D4-1909-4167-8D83-650ADB8E890C}" sibTransId="{09259EBF-950C-42EA-87A7-FEE7351F7BDE}"/>
    <dgm:cxn modelId="{6C883588-1823-4F73-8D49-14E22FF46BE1}" srcId="{165A71FE-92C9-4173-9238-7E36CA73D15B}" destId="{215F564E-75AE-473B-A429-193CFAED4C1A}" srcOrd="0" destOrd="0" parTransId="{9FD9FF8E-9FFC-4885-B889-1298A692BE9E}" sibTransId="{2881F082-218C-4F28-8B1B-F7CA98C998B0}"/>
    <dgm:cxn modelId="{CE54B49D-5CAC-41AC-8322-9EE1DEEC6D64}" type="presOf" srcId="{165A71FE-92C9-4173-9238-7E36CA73D15B}" destId="{CB6E8361-7E45-42DE-B074-AED1DF0BC5D9}" srcOrd="0" destOrd="0" presId="urn:microsoft.com/office/officeart/2018/5/layout/IconCircleLabelList"/>
    <dgm:cxn modelId="{76C5FCFC-FFA8-4813-AB7F-2B022B8E8AA2}" type="presOf" srcId="{215F564E-75AE-473B-A429-193CFAED4C1A}" destId="{A6D338E6-17C0-4748-907C-C01AB3872816}" srcOrd="0" destOrd="0" presId="urn:microsoft.com/office/officeart/2018/5/layout/IconCircleLabelList"/>
    <dgm:cxn modelId="{A0F13F6D-EA2E-4E76-A312-DCBACE7773DA}" type="presParOf" srcId="{CB6E8361-7E45-42DE-B074-AED1DF0BC5D9}" destId="{C1FD4A87-996D-4DBD-A584-6E2027B26D8B}" srcOrd="0" destOrd="0" presId="urn:microsoft.com/office/officeart/2018/5/layout/IconCircleLabelList"/>
    <dgm:cxn modelId="{EE434D2B-7C96-4539-8502-EBB54DA1EF7E}" type="presParOf" srcId="{C1FD4A87-996D-4DBD-A584-6E2027B26D8B}" destId="{CF67A1C6-3D46-4D16-A827-B810442A1F29}" srcOrd="0" destOrd="0" presId="urn:microsoft.com/office/officeart/2018/5/layout/IconCircleLabelList"/>
    <dgm:cxn modelId="{CEB4D925-3997-4212-977B-01099E71BF1D}" type="presParOf" srcId="{C1FD4A87-996D-4DBD-A584-6E2027B26D8B}" destId="{DEEDCEBD-F2F6-4791-B442-B729D04D17D6}" srcOrd="1" destOrd="0" presId="urn:microsoft.com/office/officeart/2018/5/layout/IconCircleLabelList"/>
    <dgm:cxn modelId="{2F407549-57B9-4700-907F-8F0462E75C72}" type="presParOf" srcId="{C1FD4A87-996D-4DBD-A584-6E2027B26D8B}" destId="{907C6AEF-C0A1-411F-B890-7A444853D805}" srcOrd="2" destOrd="0" presId="urn:microsoft.com/office/officeart/2018/5/layout/IconCircleLabelList"/>
    <dgm:cxn modelId="{D9F69FEE-E8D0-46BE-86A7-7FA50EC59873}" type="presParOf" srcId="{C1FD4A87-996D-4DBD-A584-6E2027B26D8B}" destId="{A6D338E6-17C0-4748-907C-C01AB3872816}" srcOrd="3" destOrd="0" presId="urn:microsoft.com/office/officeart/2018/5/layout/IconCircleLabelList"/>
    <dgm:cxn modelId="{5DEDA3C2-2463-4217-A98D-B57D629F0F7E}" type="presParOf" srcId="{CB6E8361-7E45-42DE-B074-AED1DF0BC5D9}" destId="{CA2CE583-D01B-444F-A787-AFC8E75A47AE}" srcOrd="1" destOrd="0" presId="urn:microsoft.com/office/officeart/2018/5/layout/IconCircleLabelList"/>
    <dgm:cxn modelId="{226AC621-9AA5-4C50-80BA-AF3E96D999D8}" type="presParOf" srcId="{CB6E8361-7E45-42DE-B074-AED1DF0BC5D9}" destId="{28ED71A0-9474-4A24-9AF1-D0A33595D7E1}" srcOrd="2" destOrd="0" presId="urn:microsoft.com/office/officeart/2018/5/layout/IconCircleLabelList"/>
    <dgm:cxn modelId="{33D815B1-281D-4898-B798-F740B5E263D9}" type="presParOf" srcId="{28ED71A0-9474-4A24-9AF1-D0A33595D7E1}" destId="{C2FE0B20-70A0-4240-88B8-C03743782580}" srcOrd="0" destOrd="0" presId="urn:microsoft.com/office/officeart/2018/5/layout/IconCircleLabelList"/>
    <dgm:cxn modelId="{A31F6A8C-0BF6-45E7-AE22-CDE8E4C6802D}" type="presParOf" srcId="{28ED71A0-9474-4A24-9AF1-D0A33595D7E1}" destId="{97FB3FE0-EC77-4D4C-BB51-F4DA4F81B106}" srcOrd="1" destOrd="0" presId="urn:microsoft.com/office/officeart/2018/5/layout/IconCircleLabelList"/>
    <dgm:cxn modelId="{2C2EA3DC-8FAF-47CD-95D0-0D2F12B3E23D}" type="presParOf" srcId="{28ED71A0-9474-4A24-9AF1-D0A33595D7E1}" destId="{5FA65DF7-48AA-44BA-AE62-AC5311794249}" srcOrd="2" destOrd="0" presId="urn:microsoft.com/office/officeart/2018/5/layout/IconCircleLabelList"/>
    <dgm:cxn modelId="{EF56DD10-A806-4B4D-B080-E6DE71B98769}" type="presParOf" srcId="{28ED71A0-9474-4A24-9AF1-D0A33595D7E1}" destId="{99882DBE-376C-440F-BB1E-432A4ABCF9B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206909-B565-754F-9679-8E816F41B3A0}" type="doc">
      <dgm:prSet loTypeId="urn:microsoft.com/office/officeart/2005/8/layout/balance1" loCatId="" qsTypeId="urn:microsoft.com/office/officeart/2005/8/quickstyle/simple4" qsCatId="simple" csTypeId="urn:microsoft.com/office/officeart/2005/8/colors/accent1_2" csCatId="accent1" phldr="1"/>
      <dgm:spPr/>
      <dgm:t>
        <a:bodyPr/>
        <a:lstStyle/>
        <a:p>
          <a:endParaRPr lang="en-US"/>
        </a:p>
      </dgm:t>
    </dgm:pt>
    <dgm:pt modelId="{0F94D457-F594-9B49-949C-316D677B3AC7}">
      <dgm:prSet phldrT="[Text]" custT="1"/>
      <dgm:spPr/>
      <dgm:t>
        <a:bodyPr/>
        <a:lstStyle/>
        <a:p>
          <a:r>
            <a:rPr lang="en-US" sz="2400" dirty="0"/>
            <a:t>Specialty Care (ACT)</a:t>
          </a:r>
        </a:p>
      </dgm:t>
    </dgm:pt>
    <dgm:pt modelId="{0CF46326-85A2-284F-A899-DC51274A4403}" type="parTrans" cxnId="{B10DDC81-FFC9-7D48-AA0B-FA0D15D06575}">
      <dgm:prSet/>
      <dgm:spPr/>
      <dgm:t>
        <a:bodyPr/>
        <a:lstStyle/>
        <a:p>
          <a:endParaRPr lang="en-US"/>
        </a:p>
      </dgm:t>
    </dgm:pt>
    <dgm:pt modelId="{AFF8EE4A-944E-6843-98E5-042934F7B1A7}" type="sibTrans" cxnId="{B10DDC81-FFC9-7D48-AA0B-FA0D15D06575}">
      <dgm:prSet/>
      <dgm:spPr/>
      <dgm:t>
        <a:bodyPr/>
        <a:lstStyle/>
        <a:p>
          <a:endParaRPr lang="en-US"/>
        </a:p>
      </dgm:t>
    </dgm:pt>
    <dgm:pt modelId="{8F6CE5EC-FAB3-194A-919C-4080BED4187B}">
      <dgm:prSet phldrT="[Text]" custT="1"/>
      <dgm:spPr/>
      <dgm:t>
        <a:bodyPr/>
        <a:lstStyle/>
        <a:p>
          <a:r>
            <a:rPr lang="en-US" sz="2400" dirty="0"/>
            <a:t>Primary Care</a:t>
          </a:r>
          <a:r>
            <a:rPr lang="en-US" sz="2400" baseline="30000" dirty="0"/>
            <a:t>1</a:t>
          </a:r>
        </a:p>
        <a:p>
          <a:r>
            <a:rPr lang="en-US" sz="2400" baseline="30000" dirty="0"/>
            <a:t>(Not so much ACT)</a:t>
          </a:r>
        </a:p>
      </dgm:t>
    </dgm:pt>
    <dgm:pt modelId="{EC71D73A-F4A8-6446-A74E-A448D62C853F}" type="parTrans" cxnId="{266467EB-A5C1-9D46-9BB5-C96EF2A74046}">
      <dgm:prSet/>
      <dgm:spPr/>
      <dgm:t>
        <a:bodyPr/>
        <a:lstStyle/>
        <a:p>
          <a:endParaRPr lang="en-US"/>
        </a:p>
      </dgm:t>
    </dgm:pt>
    <dgm:pt modelId="{318B01D9-0912-0F48-9874-1F6E086FBC0E}" type="sibTrans" cxnId="{266467EB-A5C1-9D46-9BB5-C96EF2A74046}">
      <dgm:prSet/>
      <dgm:spPr/>
      <dgm:t>
        <a:bodyPr/>
        <a:lstStyle/>
        <a:p>
          <a:endParaRPr lang="en-US"/>
        </a:p>
      </dgm:t>
    </dgm:pt>
    <dgm:pt modelId="{5B74E78D-FD66-244C-81E0-8DB802213DD7}">
      <dgm:prSet phldrT="[Text]"/>
      <dgm:spPr/>
      <dgm:t>
        <a:bodyPr/>
        <a:lstStyle/>
        <a:p>
          <a:r>
            <a:rPr lang="en-US" dirty="0"/>
            <a:t>Patient</a:t>
          </a:r>
        </a:p>
      </dgm:t>
    </dgm:pt>
    <dgm:pt modelId="{3608EBD0-4B64-8E46-ABCC-D647DEF42426}" type="parTrans" cxnId="{8B4EECCA-8D76-4F4A-A385-93F21211E87E}">
      <dgm:prSet/>
      <dgm:spPr/>
      <dgm:t>
        <a:bodyPr/>
        <a:lstStyle/>
        <a:p>
          <a:endParaRPr lang="en-US"/>
        </a:p>
      </dgm:t>
    </dgm:pt>
    <dgm:pt modelId="{25369E32-5106-5D49-ADCB-A22A0E7F77BB}" type="sibTrans" cxnId="{8B4EECCA-8D76-4F4A-A385-93F21211E87E}">
      <dgm:prSet/>
      <dgm:spPr/>
      <dgm:t>
        <a:bodyPr/>
        <a:lstStyle/>
        <a:p>
          <a:endParaRPr lang="en-US"/>
        </a:p>
      </dgm:t>
    </dgm:pt>
    <dgm:pt modelId="{FA5D591F-E8CB-B74F-806F-4DFB3087861B}">
      <dgm:prSet phldrT="[Text]"/>
      <dgm:spPr/>
      <dgm:t>
        <a:bodyPr/>
        <a:lstStyle/>
        <a:p>
          <a:r>
            <a:rPr lang="en-US" dirty="0"/>
            <a:t>Patient</a:t>
          </a:r>
        </a:p>
      </dgm:t>
    </dgm:pt>
    <dgm:pt modelId="{1E86A1C7-A6DF-E541-92DB-5CCDFDEB8E89}" type="parTrans" cxnId="{F274665D-E61E-4344-80CD-B38F5C7B4A9C}">
      <dgm:prSet/>
      <dgm:spPr/>
      <dgm:t>
        <a:bodyPr/>
        <a:lstStyle/>
        <a:p>
          <a:endParaRPr lang="en-US"/>
        </a:p>
      </dgm:t>
    </dgm:pt>
    <dgm:pt modelId="{C5E943E7-2337-2544-B50E-85510E4BA894}" type="sibTrans" cxnId="{F274665D-E61E-4344-80CD-B38F5C7B4A9C}">
      <dgm:prSet/>
      <dgm:spPr/>
      <dgm:t>
        <a:bodyPr/>
        <a:lstStyle/>
        <a:p>
          <a:endParaRPr lang="en-US"/>
        </a:p>
      </dgm:t>
    </dgm:pt>
    <dgm:pt modelId="{091F4904-61AA-A14C-81C3-752446DD0B6F}">
      <dgm:prSet phldrT="[Text]"/>
      <dgm:spPr/>
      <dgm:t>
        <a:bodyPr/>
        <a:lstStyle/>
        <a:p>
          <a:r>
            <a:rPr lang="en-US" dirty="0"/>
            <a:t>Patient</a:t>
          </a:r>
        </a:p>
      </dgm:t>
    </dgm:pt>
    <dgm:pt modelId="{5A2AD636-CD27-D240-8947-59D77515F8AD}" type="parTrans" cxnId="{9065012B-2D26-AC41-BC2C-E50285618DD5}">
      <dgm:prSet/>
      <dgm:spPr/>
      <dgm:t>
        <a:bodyPr/>
        <a:lstStyle/>
        <a:p>
          <a:endParaRPr lang="en-US"/>
        </a:p>
      </dgm:t>
    </dgm:pt>
    <dgm:pt modelId="{1B747C2D-7635-D347-8A13-B667190D2A79}" type="sibTrans" cxnId="{9065012B-2D26-AC41-BC2C-E50285618DD5}">
      <dgm:prSet/>
      <dgm:spPr/>
      <dgm:t>
        <a:bodyPr/>
        <a:lstStyle/>
        <a:p>
          <a:endParaRPr lang="en-US"/>
        </a:p>
      </dgm:t>
    </dgm:pt>
    <dgm:pt modelId="{6BFCA9EA-5A0C-2544-B6C3-3EC507C89EEA}">
      <dgm:prSet phldrT="[Text]"/>
      <dgm:spPr/>
      <dgm:t>
        <a:bodyPr/>
        <a:lstStyle/>
        <a:p>
          <a:r>
            <a:rPr lang="en-US" dirty="0"/>
            <a:t>Patient</a:t>
          </a:r>
        </a:p>
      </dgm:t>
    </dgm:pt>
    <dgm:pt modelId="{DC56CF6E-076B-F644-86FB-030C56261A4A}" type="sibTrans" cxnId="{95BC3AE2-8C65-F446-9856-5E7999087FE0}">
      <dgm:prSet/>
      <dgm:spPr/>
      <dgm:t>
        <a:bodyPr/>
        <a:lstStyle/>
        <a:p>
          <a:endParaRPr lang="en-US"/>
        </a:p>
      </dgm:t>
    </dgm:pt>
    <dgm:pt modelId="{06505D9B-AF3D-374F-BEDF-F182595D631E}" type="parTrans" cxnId="{95BC3AE2-8C65-F446-9856-5E7999087FE0}">
      <dgm:prSet/>
      <dgm:spPr/>
      <dgm:t>
        <a:bodyPr/>
        <a:lstStyle/>
        <a:p>
          <a:endParaRPr lang="en-US"/>
        </a:p>
      </dgm:t>
    </dgm:pt>
    <dgm:pt modelId="{E6DDA6B6-69F9-7042-8D48-FC1C981B7BB6}">
      <dgm:prSet/>
      <dgm:spPr/>
      <dgm:t>
        <a:bodyPr/>
        <a:lstStyle/>
        <a:p>
          <a:r>
            <a:rPr lang="en-US" dirty="0"/>
            <a:t>Patient</a:t>
          </a:r>
        </a:p>
      </dgm:t>
    </dgm:pt>
    <dgm:pt modelId="{649A2667-41ED-5846-9383-88A21D1AD11D}" type="parTrans" cxnId="{EE059776-CAB6-E743-8629-3A4A104C5DB7}">
      <dgm:prSet/>
      <dgm:spPr/>
      <dgm:t>
        <a:bodyPr/>
        <a:lstStyle/>
        <a:p>
          <a:endParaRPr lang="en-US"/>
        </a:p>
      </dgm:t>
    </dgm:pt>
    <dgm:pt modelId="{974DA997-042B-334F-B539-00C134796119}" type="sibTrans" cxnId="{EE059776-CAB6-E743-8629-3A4A104C5DB7}">
      <dgm:prSet/>
      <dgm:spPr/>
      <dgm:t>
        <a:bodyPr/>
        <a:lstStyle/>
        <a:p>
          <a:endParaRPr lang="en-US"/>
        </a:p>
      </dgm:t>
    </dgm:pt>
    <dgm:pt modelId="{7676903A-C2DF-384D-AE5D-7BF387F51781}" type="pres">
      <dgm:prSet presAssocID="{6F206909-B565-754F-9679-8E816F41B3A0}" presName="outerComposite" presStyleCnt="0">
        <dgm:presLayoutVars>
          <dgm:chMax val="2"/>
          <dgm:animLvl val="lvl"/>
          <dgm:resizeHandles val="exact"/>
        </dgm:presLayoutVars>
      </dgm:prSet>
      <dgm:spPr/>
    </dgm:pt>
    <dgm:pt modelId="{0D1A7EDC-C8AA-B248-B51D-77392E798118}" type="pres">
      <dgm:prSet presAssocID="{6F206909-B565-754F-9679-8E816F41B3A0}" presName="dummyMaxCanvas" presStyleCnt="0"/>
      <dgm:spPr/>
    </dgm:pt>
    <dgm:pt modelId="{12A9A608-3514-294D-86C6-210DFA375360}" type="pres">
      <dgm:prSet presAssocID="{6F206909-B565-754F-9679-8E816F41B3A0}" presName="parentComposite" presStyleCnt="0"/>
      <dgm:spPr/>
    </dgm:pt>
    <dgm:pt modelId="{F2CC3318-F6D4-8F4F-8AFC-26443CB7A9C9}" type="pres">
      <dgm:prSet presAssocID="{6F206909-B565-754F-9679-8E816F41B3A0}" presName="parent1" presStyleLbl="alignAccFollowNode1" presStyleIdx="0" presStyleCnt="4">
        <dgm:presLayoutVars>
          <dgm:chMax val="4"/>
        </dgm:presLayoutVars>
      </dgm:prSet>
      <dgm:spPr/>
    </dgm:pt>
    <dgm:pt modelId="{5A8716C5-830E-1D4B-8BB4-BB007FF48A87}" type="pres">
      <dgm:prSet presAssocID="{6F206909-B565-754F-9679-8E816F41B3A0}" presName="parent2" presStyleLbl="alignAccFollowNode1" presStyleIdx="1" presStyleCnt="4">
        <dgm:presLayoutVars>
          <dgm:chMax val="4"/>
        </dgm:presLayoutVars>
      </dgm:prSet>
      <dgm:spPr/>
    </dgm:pt>
    <dgm:pt modelId="{F2DD2205-82AD-BC47-8F7D-C66EBF621DFC}" type="pres">
      <dgm:prSet presAssocID="{6F206909-B565-754F-9679-8E816F41B3A0}" presName="childrenComposite" presStyleCnt="0"/>
      <dgm:spPr/>
    </dgm:pt>
    <dgm:pt modelId="{7EB8EC5E-838A-2546-84E0-F7F0FD5879B0}" type="pres">
      <dgm:prSet presAssocID="{6F206909-B565-754F-9679-8E816F41B3A0}" presName="dummyMaxCanvas_ChildArea" presStyleCnt="0"/>
      <dgm:spPr/>
    </dgm:pt>
    <dgm:pt modelId="{C14BCE5A-D0EB-924B-A056-1B840CDD04D1}" type="pres">
      <dgm:prSet presAssocID="{6F206909-B565-754F-9679-8E816F41B3A0}" presName="fulcrum" presStyleLbl="alignAccFollowNode1" presStyleIdx="2" presStyleCnt="4"/>
      <dgm:spPr/>
    </dgm:pt>
    <dgm:pt modelId="{6E5742CA-4D94-C749-877C-298D3015EBAA}" type="pres">
      <dgm:prSet presAssocID="{6F206909-B565-754F-9679-8E816F41B3A0}" presName="balance_14" presStyleLbl="alignAccFollowNode1" presStyleIdx="3" presStyleCnt="4">
        <dgm:presLayoutVars>
          <dgm:bulletEnabled val="1"/>
        </dgm:presLayoutVars>
      </dgm:prSet>
      <dgm:spPr/>
    </dgm:pt>
    <dgm:pt modelId="{829E2D68-4E2A-FC4A-8416-1871CF28DA44}" type="pres">
      <dgm:prSet presAssocID="{6F206909-B565-754F-9679-8E816F41B3A0}" presName="right_14_1" presStyleLbl="node1" presStyleIdx="0" presStyleCnt="5">
        <dgm:presLayoutVars>
          <dgm:bulletEnabled val="1"/>
        </dgm:presLayoutVars>
      </dgm:prSet>
      <dgm:spPr/>
    </dgm:pt>
    <dgm:pt modelId="{D336F435-6934-4F41-9AA0-2D394F714242}" type="pres">
      <dgm:prSet presAssocID="{6F206909-B565-754F-9679-8E816F41B3A0}" presName="right_14_2" presStyleLbl="node1" presStyleIdx="1" presStyleCnt="5">
        <dgm:presLayoutVars>
          <dgm:bulletEnabled val="1"/>
        </dgm:presLayoutVars>
      </dgm:prSet>
      <dgm:spPr/>
    </dgm:pt>
    <dgm:pt modelId="{BF419997-E29E-E44A-BC12-D45D8104A2F2}" type="pres">
      <dgm:prSet presAssocID="{6F206909-B565-754F-9679-8E816F41B3A0}" presName="right_14_3" presStyleLbl="node1" presStyleIdx="2" presStyleCnt="5">
        <dgm:presLayoutVars>
          <dgm:bulletEnabled val="1"/>
        </dgm:presLayoutVars>
      </dgm:prSet>
      <dgm:spPr/>
    </dgm:pt>
    <dgm:pt modelId="{6FCA30FD-A404-DB40-A363-631DDB1E8C46}" type="pres">
      <dgm:prSet presAssocID="{6F206909-B565-754F-9679-8E816F41B3A0}" presName="right_14_4" presStyleLbl="node1" presStyleIdx="3" presStyleCnt="5">
        <dgm:presLayoutVars>
          <dgm:bulletEnabled val="1"/>
        </dgm:presLayoutVars>
      </dgm:prSet>
      <dgm:spPr/>
    </dgm:pt>
    <dgm:pt modelId="{2F74A1F1-5619-004B-B8DC-FDBD4BFC5030}" type="pres">
      <dgm:prSet presAssocID="{6F206909-B565-754F-9679-8E816F41B3A0}" presName="left_14_1" presStyleLbl="node1" presStyleIdx="4" presStyleCnt="5">
        <dgm:presLayoutVars>
          <dgm:bulletEnabled val="1"/>
        </dgm:presLayoutVars>
      </dgm:prSet>
      <dgm:spPr/>
    </dgm:pt>
  </dgm:ptLst>
  <dgm:cxnLst>
    <dgm:cxn modelId="{9065012B-2D26-AC41-BC2C-E50285618DD5}" srcId="{8F6CE5EC-FAB3-194A-919C-4080BED4187B}" destId="{091F4904-61AA-A14C-81C3-752446DD0B6F}" srcOrd="2" destOrd="0" parTransId="{5A2AD636-CD27-D240-8947-59D77515F8AD}" sibTransId="{1B747C2D-7635-D347-8A13-B667190D2A79}"/>
    <dgm:cxn modelId="{F274665D-E61E-4344-80CD-B38F5C7B4A9C}" srcId="{8F6CE5EC-FAB3-194A-919C-4080BED4187B}" destId="{FA5D591F-E8CB-B74F-806F-4DFB3087861B}" srcOrd="1" destOrd="0" parTransId="{1E86A1C7-A6DF-E541-92DB-5CCDFDEB8E89}" sibTransId="{C5E943E7-2337-2544-B50E-85510E4BA894}"/>
    <dgm:cxn modelId="{B12E9063-EA77-1C4C-8871-85E51000CA70}" type="presOf" srcId="{091F4904-61AA-A14C-81C3-752446DD0B6F}" destId="{BF419997-E29E-E44A-BC12-D45D8104A2F2}" srcOrd="0" destOrd="0" presId="urn:microsoft.com/office/officeart/2005/8/layout/balance1"/>
    <dgm:cxn modelId="{EE059776-CAB6-E743-8629-3A4A104C5DB7}" srcId="{8F6CE5EC-FAB3-194A-919C-4080BED4187B}" destId="{E6DDA6B6-69F9-7042-8D48-FC1C981B7BB6}" srcOrd="3" destOrd="0" parTransId="{649A2667-41ED-5846-9383-88A21D1AD11D}" sibTransId="{974DA997-042B-334F-B539-00C134796119}"/>
    <dgm:cxn modelId="{1C735B79-1CB8-5B4B-A58E-668354947330}" type="presOf" srcId="{8F6CE5EC-FAB3-194A-919C-4080BED4187B}" destId="{5A8716C5-830E-1D4B-8BB4-BB007FF48A87}" srcOrd="0" destOrd="0" presId="urn:microsoft.com/office/officeart/2005/8/layout/balance1"/>
    <dgm:cxn modelId="{B10DDC81-FFC9-7D48-AA0B-FA0D15D06575}" srcId="{6F206909-B565-754F-9679-8E816F41B3A0}" destId="{0F94D457-F594-9B49-949C-316D677B3AC7}" srcOrd="0" destOrd="0" parTransId="{0CF46326-85A2-284F-A899-DC51274A4403}" sibTransId="{AFF8EE4A-944E-6843-98E5-042934F7B1A7}"/>
    <dgm:cxn modelId="{9ED13991-183B-A547-9425-E0555DF378C2}" type="presOf" srcId="{E6DDA6B6-69F9-7042-8D48-FC1C981B7BB6}" destId="{6FCA30FD-A404-DB40-A363-631DDB1E8C46}" srcOrd="0" destOrd="0" presId="urn:microsoft.com/office/officeart/2005/8/layout/balance1"/>
    <dgm:cxn modelId="{966F6AA4-A8DF-BD46-B85C-EBF0C061967B}" type="presOf" srcId="{6BFCA9EA-5A0C-2544-B6C3-3EC507C89EEA}" destId="{2F74A1F1-5619-004B-B8DC-FDBD4BFC5030}" srcOrd="0" destOrd="0" presId="urn:microsoft.com/office/officeart/2005/8/layout/balance1"/>
    <dgm:cxn modelId="{8B4EECCA-8D76-4F4A-A385-93F21211E87E}" srcId="{8F6CE5EC-FAB3-194A-919C-4080BED4187B}" destId="{5B74E78D-FD66-244C-81E0-8DB802213DD7}" srcOrd="0" destOrd="0" parTransId="{3608EBD0-4B64-8E46-ABCC-D647DEF42426}" sibTransId="{25369E32-5106-5D49-ADCB-A22A0E7F77BB}"/>
    <dgm:cxn modelId="{16F62ECC-4113-434D-8B40-CD209B61DDBE}" type="presOf" srcId="{6F206909-B565-754F-9679-8E816F41B3A0}" destId="{7676903A-C2DF-384D-AE5D-7BF387F51781}" srcOrd="0" destOrd="0" presId="urn:microsoft.com/office/officeart/2005/8/layout/balance1"/>
    <dgm:cxn modelId="{38123FD2-3ABF-484B-ACA5-869AAA8F751F}" type="presOf" srcId="{0F94D457-F594-9B49-949C-316D677B3AC7}" destId="{F2CC3318-F6D4-8F4F-8AFC-26443CB7A9C9}" srcOrd="0" destOrd="0" presId="urn:microsoft.com/office/officeart/2005/8/layout/balance1"/>
    <dgm:cxn modelId="{95BC3AE2-8C65-F446-9856-5E7999087FE0}" srcId="{0F94D457-F594-9B49-949C-316D677B3AC7}" destId="{6BFCA9EA-5A0C-2544-B6C3-3EC507C89EEA}" srcOrd="0" destOrd="0" parTransId="{06505D9B-AF3D-374F-BEDF-F182595D631E}" sibTransId="{DC56CF6E-076B-F644-86FB-030C56261A4A}"/>
    <dgm:cxn modelId="{266467EB-A5C1-9D46-9BB5-C96EF2A74046}" srcId="{6F206909-B565-754F-9679-8E816F41B3A0}" destId="{8F6CE5EC-FAB3-194A-919C-4080BED4187B}" srcOrd="1" destOrd="0" parTransId="{EC71D73A-F4A8-6446-A74E-A448D62C853F}" sibTransId="{318B01D9-0912-0F48-9874-1F6E086FBC0E}"/>
    <dgm:cxn modelId="{A51EA7FF-F838-2749-9A34-B3DCE3791800}" type="presOf" srcId="{5B74E78D-FD66-244C-81E0-8DB802213DD7}" destId="{829E2D68-4E2A-FC4A-8416-1871CF28DA44}" srcOrd="0" destOrd="0" presId="urn:microsoft.com/office/officeart/2005/8/layout/balance1"/>
    <dgm:cxn modelId="{AE3CABFF-E988-0148-9CD5-65586DB6E233}" type="presOf" srcId="{FA5D591F-E8CB-B74F-806F-4DFB3087861B}" destId="{D336F435-6934-4F41-9AA0-2D394F714242}" srcOrd="0" destOrd="0" presId="urn:microsoft.com/office/officeart/2005/8/layout/balance1"/>
    <dgm:cxn modelId="{36274B4F-E66F-1940-ACE8-ADB40C5AF8AD}" type="presParOf" srcId="{7676903A-C2DF-384D-AE5D-7BF387F51781}" destId="{0D1A7EDC-C8AA-B248-B51D-77392E798118}" srcOrd="0" destOrd="0" presId="urn:microsoft.com/office/officeart/2005/8/layout/balance1"/>
    <dgm:cxn modelId="{36AB0499-9837-3349-B75A-E5CA0A3ECE7B}" type="presParOf" srcId="{7676903A-C2DF-384D-AE5D-7BF387F51781}" destId="{12A9A608-3514-294D-86C6-210DFA375360}" srcOrd="1" destOrd="0" presId="urn:microsoft.com/office/officeart/2005/8/layout/balance1"/>
    <dgm:cxn modelId="{F7613D26-2523-C442-B06D-00AA24CC9243}" type="presParOf" srcId="{12A9A608-3514-294D-86C6-210DFA375360}" destId="{F2CC3318-F6D4-8F4F-8AFC-26443CB7A9C9}" srcOrd="0" destOrd="0" presId="urn:microsoft.com/office/officeart/2005/8/layout/balance1"/>
    <dgm:cxn modelId="{525CCD4A-25CF-4143-82B3-A64013E406BE}" type="presParOf" srcId="{12A9A608-3514-294D-86C6-210DFA375360}" destId="{5A8716C5-830E-1D4B-8BB4-BB007FF48A87}" srcOrd="1" destOrd="0" presId="urn:microsoft.com/office/officeart/2005/8/layout/balance1"/>
    <dgm:cxn modelId="{BC688955-DAA1-5044-BE5D-2DE8C67EA06D}" type="presParOf" srcId="{7676903A-C2DF-384D-AE5D-7BF387F51781}" destId="{F2DD2205-82AD-BC47-8F7D-C66EBF621DFC}" srcOrd="2" destOrd="0" presId="urn:microsoft.com/office/officeart/2005/8/layout/balance1"/>
    <dgm:cxn modelId="{9AA61767-8F36-BD4B-B8EA-62B258B655D0}" type="presParOf" srcId="{F2DD2205-82AD-BC47-8F7D-C66EBF621DFC}" destId="{7EB8EC5E-838A-2546-84E0-F7F0FD5879B0}" srcOrd="0" destOrd="0" presId="urn:microsoft.com/office/officeart/2005/8/layout/balance1"/>
    <dgm:cxn modelId="{824BF778-BB50-C247-BB79-31A8515E1771}" type="presParOf" srcId="{F2DD2205-82AD-BC47-8F7D-C66EBF621DFC}" destId="{C14BCE5A-D0EB-924B-A056-1B840CDD04D1}" srcOrd="1" destOrd="0" presId="urn:microsoft.com/office/officeart/2005/8/layout/balance1"/>
    <dgm:cxn modelId="{34403859-DC56-7F4F-8ED3-815125FD59DC}" type="presParOf" srcId="{F2DD2205-82AD-BC47-8F7D-C66EBF621DFC}" destId="{6E5742CA-4D94-C749-877C-298D3015EBAA}" srcOrd="2" destOrd="0" presId="urn:microsoft.com/office/officeart/2005/8/layout/balance1"/>
    <dgm:cxn modelId="{B4BB2DEA-D36E-FC4E-B509-BCC446237CC3}" type="presParOf" srcId="{F2DD2205-82AD-BC47-8F7D-C66EBF621DFC}" destId="{829E2D68-4E2A-FC4A-8416-1871CF28DA44}" srcOrd="3" destOrd="0" presId="urn:microsoft.com/office/officeart/2005/8/layout/balance1"/>
    <dgm:cxn modelId="{1493BA9E-119D-9F49-A867-FBFC568570BC}" type="presParOf" srcId="{F2DD2205-82AD-BC47-8F7D-C66EBF621DFC}" destId="{D336F435-6934-4F41-9AA0-2D394F714242}" srcOrd="4" destOrd="0" presId="urn:microsoft.com/office/officeart/2005/8/layout/balance1"/>
    <dgm:cxn modelId="{791615B1-87B9-3E4C-84B6-5C2CB086954F}" type="presParOf" srcId="{F2DD2205-82AD-BC47-8F7D-C66EBF621DFC}" destId="{BF419997-E29E-E44A-BC12-D45D8104A2F2}" srcOrd="5" destOrd="0" presId="urn:microsoft.com/office/officeart/2005/8/layout/balance1"/>
    <dgm:cxn modelId="{F1953893-3144-6342-B473-918E85CA86C0}" type="presParOf" srcId="{F2DD2205-82AD-BC47-8F7D-C66EBF621DFC}" destId="{6FCA30FD-A404-DB40-A363-631DDB1E8C46}" srcOrd="6" destOrd="0" presId="urn:microsoft.com/office/officeart/2005/8/layout/balance1"/>
    <dgm:cxn modelId="{2810E941-4FF6-E942-9B55-A3290B0340B5}" type="presParOf" srcId="{F2DD2205-82AD-BC47-8F7D-C66EBF621DFC}" destId="{2F74A1F1-5619-004B-B8DC-FDBD4BFC5030}" srcOrd="7"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911BD5-5A2C-47FB-8AAA-ED5DAD254FB1}"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en-US"/>
        </a:p>
      </dgm:t>
    </dgm:pt>
    <dgm:pt modelId="{267A276B-AA35-412A-8F8B-371D300A87E6}">
      <dgm:prSet phldrT="[Text]" custT="1"/>
      <dgm:spPr/>
      <dgm:t>
        <a:bodyPr/>
        <a:lstStyle/>
        <a:p>
          <a:r>
            <a:rPr lang="en-US" sz="1600" dirty="0">
              <a:latin typeface="Goudy Old Style" panose="02020502050305020303" pitchFamily="18" charset="0"/>
            </a:rPr>
            <a:t>- Adults age 18+</a:t>
          </a:r>
        </a:p>
        <a:p>
          <a:r>
            <a:rPr lang="en-US" sz="1600" dirty="0">
              <a:latin typeface="Goudy Old Style" panose="02020502050305020303" pitchFamily="18" charset="0"/>
            </a:rPr>
            <a:t>- Non-cancer pain 12 </a:t>
          </a:r>
          <a:r>
            <a:rPr lang="en-US" sz="1600" dirty="0" err="1">
              <a:latin typeface="Goudy Old Style" panose="02020502050305020303" pitchFamily="18" charset="0"/>
            </a:rPr>
            <a:t>wks</a:t>
          </a:r>
          <a:r>
            <a:rPr lang="en-US" sz="1600" dirty="0">
              <a:latin typeface="Goudy Old Style" panose="02020502050305020303" pitchFamily="18" charset="0"/>
            </a:rPr>
            <a:t>+ in duration</a:t>
          </a:r>
        </a:p>
        <a:p>
          <a:r>
            <a:rPr lang="en-US" sz="1600" dirty="0">
              <a:latin typeface="Goudy Old Style" panose="02020502050305020303" pitchFamily="18" charset="0"/>
            </a:rPr>
            <a:t>- Current PCP at study clinic</a:t>
          </a:r>
        </a:p>
        <a:p>
          <a:r>
            <a:rPr lang="en-US" sz="1600" dirty="0">
              <a:latin typeface="Goudy Old Style" panose="02020502050305020303" pitchFamily="18" charset="0"/>
            </a:rPr>
            <a:t>-In treatment for pain</a:t>
          </a:r>
        </a:p>
        <a:p>
          <a:endParaRPr lang="en-US" sz="1400" dirty="0">
            <a:latin typeface="Goudy Old Style" panose="02020502050305020303" pitchFamily="18" charset="0"/>
          </a:endParaRPr>
        </a:p>
      </dgm:t>
    </dgm:pt>
    <dgm:pt modelId="{52372DF8-30C4-40E9-A148-54CE626AE78D}" type="parTrans" cxnId="{2A69871A-A39E-4AE6-B387-B07CD55CADC2}">
      <dgm:prSet/>
      <dgm:spPr/>
      <dgm:t>
        <a:bodyPr/>
        <a:lstStyle/>
        <a:p>
          <a:endParaRPr lang="en-US"/>
        </a:p>
      </dgm:t>
    </dgm:pt>
    <dgm:pt modelId="{F179AA13-6E1F-4923-BFD9-E701F30B56A1}" type="sibTrans" cxnId="{2A69871A-A39E-4AE6-B387-B07CD55CADC2}">
      <dgm:prSet/>
      <dgm:spPr/>
      <dgm:t>
        <a:bodyPr/>
        <a:lstStyle/>
        <a:p>
          <a:endParaRPr lang="en-US"/>
        </a:p>
      </dgm:t>
    </dgm:pt>
    <dgm:pt modelId="{05346743-DBAE-453A-9295-43305173C765}">
      <dgm:prSet phldrT="[Text]" custT="1"/>
      <dgm:spPr/>
      <dgm:t>
        <a:bodyPr/>
        <a:lstStyle/>
        <a:p>
          <a:r>
            <a:rPr lang="en-US" sz="1400" dirty="0">
              <a:latin typeface="Goudy Old Style" panose="02020502050305020303" pitchFamily="18" charset="0"/>
            </a:rPr>
            <a:t>- </a:t>
          </a:r>
          <a:r>
            <a:rPr lang="en-US" sz="1500" dirty="0">
              <a:latin typeface="Goudy Old Style" panose="02020502050305020303" pitchFamily="18" charset="0"/>
            </a:rPr>
            <a:t>Medical contraindications</a:t>
          </a:r>
        </a:p>
        <a:p>
          <a:r>
            <a:rPr lang="en-US" sz="1500" dirty="0">
              <a:latin typeface="Goudy Old Style" panose="02020502050305020303" pitchFamily="18" charset="0"/>
            </a:rPr>
            <a:t>- Inability to  comprehend or participate</a:t>
          </a:r>
        </a:p>
        <a:p>
          <a:r>
            <a:rPr lang="en-US" sz="1500" dirty="0">
              <a:latin typeface="Goudy Old Style" panose="02020502050305020303" pitchFamily="18" charset="0"/>
            </a:rPr>
            <a:t>-Psychosis, delirium, intoxication</a:t>
          </a:r>
        </a:p>
        <a:p>
          <a:r>
            <a:rPr lang="en-US" sz="1500" dirty="0">
              <a:latin typeface="Goudy Old Style" panose="02020502050305020303" pitchFamily="18" charset="0"/>
            </a:rPr>
            <a:t>-Social anxiety/ unwillingness to participate</a:t>
          </a:r>
        </a:p>
      </dgm:t>
    </dgm:pt>
    <dgm:pt modelId="{34F9ED6A-FDF6-408D-B06E-7AF7AF5CDF3D}" type="parTrans" cxnId="{D25CFF31-9E03-4AAE-B47C-35E91BADC198}">
      <dgm:prSet/>
      <dgm:spPr/>
      <dgm:t>
        <a:bodyPr/>
        <a:lstStyle/>
        <a:p>
          <a:endParaRPr lang="en-US"/>
        </a:p>
      </dgm:t>
    </dgm:pt>
    <dgm:pt modelId="{2B8FB369-962A-4397-85B2-E2B18BA835C6}" type="sibTrans" cxnId="{D25CFF31-9E03-4AAE-B47C-35E91BADC198}">
      <dgm:prSet/>
      <dgm:spPr/>
      <dgm:t>
        <a:bodyPr/>
        <a:lstStyle/>
        <a:p>
          <a:endParaRPr lang="en-US"/>
        </a:p>
      </dgm:t>
    </dgm:pt>
    <dgm:pt modelId="{829D884A-D86B-4B30-BDA2-129767459124}" type="pres">
      <dgm:prSet presAssocID="{90911BD5-5A2C-47FB-8AAA-ED5DAD254FB1}" presName="Name0" presStyleCnt="0">
        <dgm:presLayoutVars>
          <dgm:chMax val="2"/>
          <dgm:chPref val="2"/>
          <dgm:dir/>
          <dgm:animOne/>
          <dgm:resizeHandles val="exact"/>
        </dgm:presLayoutVars>
      </dgm:prSet>
      <dgm:spPr/>
    </dgm:pt>
    <dgm:pt modelId="{D14D0E1D-F940-4D35-857A-6DD120F27E0C}" type="pres">
      <dgm:prSet presAssocID="{90911BD5-5A2C-47FB-8AAA-ED5DAD254FB1}" presName="Background" presStyleLbl="bgImgPlace1" presStyleIdx="0" presStyleCnt="1"/>
      <dgm:spPr/>
    </dgm:pt>
    <dgm:pt modelId="{29589492-3CF0-4AA0-A0BB-BFB544430C31}" type="pres">
      <dgm:prSet presAssocID="{90911BD5-5A2C-47FB-8AAA-ED5DAD254FB1}" presName="ParentText1" presStyleLbl="revTx" presStyleIdx="0" presStyleCnt="2">
        <dgm:presLayoutVars>
          <dgm:chMax val="0"/>
          <dgm:chPref val="0"/>
          <dgm:bulletEnabled val="1"/>
        </dgm:presLayoutVars>
      </dgm:prSet>
      <dgm:spPr/>
    </dgm:pt>
    <dgm:pt modelId="{8591ABC5-CCD4-412E-819B-81A0C71B9F62}" type="pres">
      <dgm:prSet presAssocID="{90911BD5-5A2C-47FB-8AAA-ED5DAD254FB1}" presName="ParentText2" presStyleLbl="revTx" presStyleIdx="1" presStyleCnt="2">
        <dgm:presLayoutVars>
          <dgm:chMax val="0"/>
          <dgm:chPref val="0"/>
          <dgm:bulletEnabled val="1"/>
        </dgm:presLayoutVars>
      </dgm:prSet>
      <dgm:spPr/>
    </dgm:pt>
    <dgm:pt modelId="{8112217C-D88C-4D7B-80E7-89445996D236}" type="pres">
      <dgm:prSet presAssocID="{90911BD5-5A2C-47FB-8AAA-ED5DAD254FB1}" presName="Plus" presStyleLbl="alignNode1" presStyleIdx="0" presStyleCnt="2"/>
      <dgm:spPr/>
    </dgm:pt>
    <dgm:pt modelId="{2C520D8F-646B-4973-B94D-ECD1B0899FCC}" type="pres">
      <dgm:prSet presAssocID="{90911BD5-5A2C-47FB-8AAA-ED5DAD254FB1}" presName="Minus" presStyleLbl="alignNode1" presStyleIdx="1" presStyleCnt="2"/>
      <dgm:spPr/>
    </dgm:pt>
    <dgm:pt modelId="{C4398BC6-472F-49DC-8D0C-1AD91C8DEE1C}" type="pres">
      <dgm:prSet presAssocID="{90911BD5-5A2C-47FB-8AAA-ED5DAD254FB1}" presName="Divider" presStyleLbl="parChTrans1D1" presStyleIdx="0" presStyleCnt="1"/>
      <dgm:spPr/>
    </dgm:pt>
  </dgm:ptLst>
  <dgm:cxnLst>
    <dgm:cxn modelId="{2A69871A-A39E-4AE6-B387-B07CD55CADC2}" srcId="{90911BD5-5A2C-47FB-8AAA-ED5DAD254FB1}" destId="{267A276B-AA35-412A-8F8B-371D300A87E6}" srcOrd="0" destOrd="0" parTransId="{52372DF8-30C4-40E9-A148-54CE626AE78D}" sibTransId="{F179AA13-6E1F-4923-BFD9-E701F30B56A1}"/>
    <dgm:cxn modelId="{D25CFF31-9E03-4AAE-B47C-35E91BADC198}" srcId="{90911BD5-5A2C-47FB-8AAA-ED5DAD254FB1}" destId="{05346743-DBAE-453A-9295-43305173C765}" srcOrd="1" destOrd="0" parTransId="{34F9ED6A-FDF6-408D-B06E-7AF7AF5CDF3D}" sibTransId="{2B8FB369-962A-4397-85B2-E2B18BA835C6}"/>
    <dgm:cxn modelId="{9FA5FB4F-ACD3-554A-9931-22E4035ACF99}" type="presOf" srcId="{05346743-DBAE-453A-9295-43305173C765}" destId="{8591ABC5-CCD4-412E-819B-81A0C71B9F62}" srcOrd="0" destOrd="0" presId="urn:microsoft.com/office/officeart/2009/3/layout/PlusandMinus"/>
    <dgm:cxn modelId="{C2903BB7-27FA-6F49-9D5C-197841BE74BF}" type="presOf" srcId="{90911BD5-5A2C-47FB-8AAA-ED5DAD254FB1}" destId="{829D884A-D86B-4B30-BDA2-129767459124}" srcOrd="0" destOrd="0" presId="urn:microsoft.com/office/officeart/2009/3/layout/PlusandMinus"/>
    <dgm:cxn modelId="{3C6FAEB7-F7AC-5141-A91B-14A32AB6EA64}" type="presOf" srcId="{267A276B-AA35-412A-8F8B-371D300A87E6}" destId="{29589492-3CF0-4AA0-A0BB-BFB544430C31}" srcOrd="0" destOrd="0" presId="urn:microsoft.com/office/officeart/2009/3/layout/PlusandMinus"/>
    <dgm:cxn modelId="{1B535368-6E44-364B-BA76-7972E0EE2126}" type="presParOf" srcId="{829D884A-D86B-4B30-BDA2-129767459124}" destId="{D14D0E1D-F940-4D35-857A-6DD120F27E0C}" srcOrd="0" destOrd="0" presId="urn:microsoft.com/office/officeart/2009/3/layout/PlusandMinus"/>
    <dgm:cxn modelId="{C4458AF3-6CC1-2B46-8FD0-07628437858E}" type="presParOf" srcId="{829D884A-D86B-4B30-BDA2-129767459124}" destId="{29589492-3CF0-4AA0-A0BB-BFB544430C31}" srcOrd="1" destOrd="0" presId="urn:microsoft.com/office/officeart/2009/3/layout/PlusandMinus"/>
    <dgm:cxn modelId="{180AE9CC-CEE1-1C43-B26A-7FCC15392E3D}" type="presParOf" srcId="{829D884A-D86B-4B30-BDA2-129767459124}" destId="{8591ABC5-CCD4-412E-819B-81A0C71B9F62}" srcOrd="2" destOrd="0" presId="urn:microsoft.com/office/officeart/2009/3/layout/PlusandMinus"/>
    <dgm:cxn modelId="{87703A4D-79C4-6E4A-B6D3-33BC377BB97F}" type="presParOf" srcId="{829D884A-D86B-4B30-BDA2-129767459124}" destId="{8112217C-D88C-4D7B-80E7-89445996D236}" srcOrd="3" destOrd="0" presId="urn:microsoft.com/office/officeart/2009/3/layout/PlusandMinus"/>
    <dgm:cxn modelId="{74A1AC57-7A75-CC4B-9608-8F221B4D5FB4}" type="presParOf" srcId="{829D884A-D86B-4B30-BDA2-129767459124}" destId="{2C520D8F-646B-4973-B94D-ECD1B0899FCC}" srcOrd="4" destOrd="0" presId="urn:microsoft.com/office/officeart/2009/3/layout/PlusandMinus"/>
    <dgm:cxn modelId="{676A05FE-827E-D148-A36B-BC87F95FEF03}" type="presParOf" srcId="{829D884A-D86B-4B30-BDA2-129767459124}" destId="{C4398BC6-472F-49DC-8D0C-1AD91C8DEE1C}" srcOrd="5" destOrd="0" presId="urn:microsoft.com/office/officeart/2009/3/layout/PlusandMinu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122A30-3109-4F88-ACB8-87C4DFBF3D97}">
      <dsp:nvSpPr>
        <dsp:cNvPr id="0" name=""/>
        <dsp:cNvSpPr/>
      </dsp:nvSpPr>
      <dsp:spPr>
        <a:xfrm>
          <a:off x="-88849" y="0"/>
          <a:ext cx="7543800" cy="107830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4CDAA8-09A6-48F5-B28E-0099BB8E992E}">
      <dsp:nvSpPr>
        <dsp:cNvPr id="0" name=""/>
        <dsp:cNvSpPr/>
      </dsp:nvSpPr>
      <dsp:spPr>
        <a:xfrm>
          <a:off x="237338" y="248620"/>
          <a:ext cx="593069" cy="5930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FEA997-1AB4-4093-955B-6D6CECD1F9D6}">
      <dsp:nvSpPr>
        <dsp:cNvPr id="0" name=""/>
        <dsp:cNvSpPr/>
      </dsp:nvSpPr>
      <dsp:spPr>
        <a:xfrm>
          <a:off x="1179170" y="28581"/>
          <a:ext cx="3394710" cy="1078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121" tIns="114121" rIns="114121" bIns="114121" numCol="1" spcCol="1270" anchor="ctr" anchorCtr="0">
          <a:noAutofit/>
        </a:bodyPr>
        <a:lstStyle/>
        <a:p>
          <a:pPr marL="0" lvl="0" indent="0" algn="l" defTabSz="889000">
            <a:lnSpc>
              <a:spcPct val="90000"/>
            </a:lnSpc>
            <a:spcBef>
              <a:spcPct val="0"/>
            </a:spcBef>
            <a:spcAft>
              <a:spcPct val="35000"/>
            </a:spcAft>
            <a:buNone/>
          </a:pPr>
          <a:r>
            <a:rPr lang="en-US" sz="2000" kern="1200" dirty="0"/>
            <a:t>The CDC identifies certain behaviors as primary risk factors for chronic illness: </a:t>
          </a:r>
        </a:p>
      </dsp:txBody>
      <dsp:txXfrm>
        <a:off x="1179170" y="28581"/>
        <a:ext cx="3394710" cy="1078307"/>
      </dsp:txXfrm>
    </dsp:sp>
    <dsp:sp modelId="{7A726F46-10E2-4CBA-950B-C5282C459A81}">
      <dsp:nvSpPr>
        <dsp:cNvPr id="0" name=""/>
        <dsp:cNvSpPr/>
      </dsp:nvSpPr>
      <dsp:spPr>
        <a:xfrm>
          <a:off x="4371169" y="158042"/>
          <a:ext cx="3261480" cy="1078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121" tIns="114121" rIns="114121" bIns="114121" numCol="1" spcCol="1270" anchor="ctr" anchorCtr="0">
          <a:noAutofit/>
        </a:bodyPr>
        <a:lstStyle/>
        <a:p>
          <a:pPr marL="0" lvl="0" indent="0" algn="l" defTabSz="622300">
            <a:lnSpc>
              <a:spcPct val="90000"/>
            </a:lnSpc>
            <a:spcBef>
              <a:spcPct val="0"/>
            </a:spcBef>
            <a:spcAft>
              <a:spcPct val="35000"/>
            </a:spcAft>
            <a:buFont typeface="Courier New" panose="02070309020205020404" pitchFamily="49" charset="0"/>
            <a:buNone/>
          </a:pPr>
          <a:r>
            <a:rPr lang="en-US" sz="1400" kern="1200" dirty="0"/>
            <a:t>Lack of physical activity</a:t>
          </a:r>
        </a:p>
        <a:p>
          <a:pPr marL="0" lvl="0" indent="0" algn="l" defTabSz="622300">
            <a:lnSpc>
              <a:spcPct val="90000"/>
            </a:lnSpc>
            <a:spcBef>
              <a:spcPct val="0"/>
            </a:spcBef>
            <a:spcAft>
              <a:spcPct val="35000"/>
            </a:spcAft>
            <a:buFont typeface="Courier New" panose="02070309020205020404" pitchFamily="49" charset="0"/>
            <a:buNone/>
          </a:pPr>
          <a:r>
            <a:rPr lang="en-US" sz="1400" kern="1200" dirty="0"/>
            <a:t>Poor nutrition</a:t>
          </a:r>
        </a:p>
        <a:p>
          <a:pPr marL="0" lvl="0" indent="0" algn="l" defTabSz="622300">
            <a:lnSpc>
              <a:spcPct val="90000"/>
            </a:lnSpc>
            <a:spcBef>
              <a:spcPct val="0"/>
            </a:spcBef>
            <a:spcAft>
              <a:spcPct val="35000"/>
            </a:spcAft>
            <a:buFont typeface="Courier New" panose="02070309020205020404" pitchFamily="49" charset="0"/>
            <a:buNone/>
          </a:pPr>
          <a:r>
            <a:rPr lang="en-US" sz="1400" kern="1200" dirty="0"/>
            <a:t>Poor sleep</a:t>
          </a:r>
        </a:p>
        <a:p>
          <a:pPr marL="0" lvl="0" indent="0" algn="l" defTabSz="622300">
            <a:lnSpc>
              <a:spcPct val="90000"/>
            </a:lnSpc>
            <a:spcBef>
              <a:spcPct val="0"/>
            </a:spcBef>
            <a:spcAft>
              <a:spcPct val="35000"/>
            </a:spcAft>
            <a:buFont typeface="Courier New" panose="02070309020205020404" pitchFamily="49" charset="0"/>
            <a:buNone/>
          </a:pPr>
          <a:r>
            <a:rPr lang="en-US" sz="1400" kern="1200" dirty="0"/>
            <a:t>Alcohol and Substance use </a:t>
          </a:r>
        </a:p>
        <a:p>
          <a:pPr marL="0" lvl="0" indent="0" algn="l" defTabSz="622300">
            <a:lnSpc>
              <a:spcPct val="90000"/>
            </a:lnSpc>
            <a:spcBef>
              <a:spcPct val="0"/>
            </a:spcBef>
            <a:spcAft>
              <a:spcPct val="35000"/>
            </a:spcAft>
            <a:buNone/>
          </a:pPr>
          <a:r>
            <a:rPr lang="en-US" sz="1200" kern="1200" dirty="0"/>
            <a:t>	</a:t>
          </a:r>
          <a:endParaRPr lang="en-US" sz="1000" kern="1200" dirty="0"/>
        </a:p>
      </dsp:txBody>
      <dsp:txXfrm>
        <a:off x="4371169" y="158042"/>
        <a:ext cx="3261480" cy="1078307"/>
      </dsp:txXfrm>
    </dsp:sp>
    <dsp:sp modelId="{9B60CBD4-7616-4020-901D-EED39588A012}">
      <dsp:nvSpPr>
        <dsp:cNvPr id="0" name=""/>
        <dsp:cNvSpPr/>
      </dsp:nvSpPr>
      <dsp:spPr>
        <a:xfrm>
          <a:off x="-88849" y="1353886"/>
          <a:ext cx="7543800" cy="107830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CF2225-5A01-4DD4-8585-FBEB575FB271}">
      <dsp:nvSpPr>
        <dsp:cNvPr id="0" name=""/>
        <dsp:cNvSpPr/>
      </dsp:nvSpPr>
      <dsp:spPr>
        <a:xfrm>
          <a:off x="237338" y="1596505"/>
          <a:ext cx="593069" cy="5930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0A1B1B-5BC2-40DD-A7B2-608E3BE56E14}">
      <dsp:nvSpPr>
        <dsp:cNvPr id="0" name=""/>
        <dsp:cNvSpPr/>
      </dsp:nvSpPr>
      <dsp:spPr>
        <a:xfrm>
          <a:off x="1156595" y="1353886"/>
          <a:ext cx="6295918" cy="1078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121" tIns="114121" rIns="114121" bIns="114121" numCol="1" spcCol="1270" anchor="ctr" anchorCtr="0">
          <a:noAutofit/>
        </a:bodyPr>
        <a:lstStyle/>
        <a:p>
          <a:pPr marL="0" lvl="0" indent="0" algn="l" defTabSz="977900">
            <a:lnSpc>
              <a:spcPct val="90000"/>
            </a:lnSpc>
            <a:spcBef>
              <a:spcPct val="0"/>
            </a:spcBef>
            <a:spcAft>
              <a:spcPct val="35000"/>
            </a:spcAft>
            <a:buNone/>
          </a:pPr>
          <a:r>
            <a:rPr lang="en-US" sz="2200" kern="1200" dirty="0"/>
            <a:t>Changing lifestyle behaviors can help improve overall wellness and prevent chronic illness</a:t>
          </a:r>
        </a:p>
      </dsp:txBody>
      <dsp:txXfrm>
        <a:off x="1156595" y="1353886"/>
        <a:ext cx="6295918" cy="1078307"/>
      </dsp:txXfrm>
    </dsp:sp>
    <dsp:sp modelId="{7DC777F4-5642-4EFF-92D0-0E4954DC7622}">
      <dsp:nvSpPr>
        <dsp:cNvPr id="0" name=""/>
        <dsp:cNvSpPr/>
      </dsp:nvSpPr>
      <dsp:spPr>
        <a:xfrm>
          <a:off x="-88849" y="2701770"/>
          <a:ext cx="7543800" cy="107830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775F52-171F-4329-8953-22F6CF88F1C0}">
      <dsp:nvSpPr>
        <dsp:cNvPr id="0" name=""/>
        <dsp:cNvSpPr/>
      </dsp:nvSpPr>
      <dsp:spPr>
        <a:xfrm>
          <a:off x="237338" y="2944390"/>
          <a:ext cx="593069" cy="5930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28B23B-D97C-46B5-BBA3-CB158AED4401}">
      <dsp:nvSpPr>
        <dsp:cNvPr id="0" name=""/>
        <dsp:cNvSpPr/>
      </dsp:nvSpPr>
      <dsp:spPr>
        <a:xfrm>
          <a:off x="1156595" y="2701770"/>
          <a:ext cx="3394710" cy="1078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121" tIns="114121" rIns="114121" bIns="114121" numCol="1" spcCol="1270" anchor="ctr" anchorCtr="0">
          <a:noAutofit/>
        </a:bodyPr>
        <a:lstStyle/>
        <a:p>
          <a:pPr marL="0" lvl="0" indent="0" algn="l" defTabSz="977900">
            <a:lnSpc>
              <a:spcPct val="90000"/>
            </a:lnSpc>
            <a:spcBef>
              <a:spcPct val="0"/>
            </a:spcBef>
            <a:spcAft>
              <a:spcPct val="35000"/>
            </a:spcAft>
            <a:buNone/>
          </a:pPr>
          <a:r>
            <a:rPr lang="en-US" sz="2200" kern="1200" dirty="0"/>
            <a:t>Short-term and long-term implications</a:t>
          </a:r>
        </a:p>
      </dsp:txBody>
      <dsp:txXfrm>
        <a:off x="1156595" y="2701770"/>
        <a:ext cx="3394710" cy="1078307"/>
      </dsp:txXfrm>
    </dsp:sp>
    <dsp:sp modelId="{6DB02724-F5A9-4FE4-A50F-1BD46B351191}">
      <dsp:nvSpPr>
        <dsp:cNvPr id="0" name=""/>
        <dsp:cNvSpPr/>
      </dsp:nvSpPr>
      <dsp:spPr>
        <a:xfrm>
          <a:off x="4551305" y="2701770"/>
          <a:ext cx="2901208" cy="1078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121" tIns="114121" rIns="114121" bIns="114121" numCol="1" spcCol="1270" anchor="ctr" anchorCtr="0">
          <a:noAutofit/>
        </a:bodyPr>
        <a:lstStyle/>
        <a:p>
          <a:pPr marL="0" lvl="0" indent="0" algn="l" defTabSz="800100">
            <a:lnSpc>
              <a:spcPct val="90000"/>
            </a:lnSpc>
            <a:spcBef>
              <a:spcPct val="0"/>
            </a:spcBef>
            <a:spcAft>
              <a:spcPct val="35000"/>
            </a:spcAft>
            <a:buNone/>
          </a:pPr>
          <a:r>
            <a:rPr lang="en-US" sz="1800" kern="1200" dirty="0"/>
            <a:t>Financial, health, social, academic, self-esteem, quality of life</a:t>
          </a:r>
        </a:p>
      </dsp:txBody>
      <dsp:txXfrm>
        <a:off x="4551305" y="2701770"/>
        <a:ext cx="2901208" cy="10783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7A1C6-3D46-4D16-A827-B810442A1F29}">
      <dsp:nvSpPr>
        <dsp:cNvPr id="0" name=""/>
        <dsp:cNvSpPr/>
      </dsp:nvSpPr>
      <dsp:spPr>
        <a:xfrm>
          <a:off x="709509" y="160539"/>
          <a:ext cx="2093062" cy="20930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EDCEBD-F2F6-4791-B442-B729D04D17D6}">
      <dsp:nvSpPr>
        <dsp:cNvPr id="0" name=""/>
        <dsp:cNvSpPr/>
      </dsp:nvSpPr>
      <dsp:spPr>
        <a:xfrm>
          <a:off x="1155571" y="606602"/>
          <a:ext cx="1200937" cy="1200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D338E6-17C0-4748-907C-C01AB3872816}">
      <dsp:nvSpPr>
        <dsp:cNvPr id="0" name=""/>
        <dsp:cNvSpPr/>
      </dsp:nvSpPr>
      <dsp:spPr>
        <a:xfrm>
          <a:off x="40415" y="2905540"/>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t>What are you about TODAY?</a:t>
          </a:r>
        </a:p>
      </dsp:txBody>
      <dsp:txXfrm>
        <a:off x="40415" y="2905540"/>
        <a:ext cx="3431250" cy="720000"/>
      </dsp:txXfrm>
    </dsp:sp>
    <dsp:sp modelId="{C2FE0B20-70A0-4240-88B8-C03743782580}">
      <dsp:nvSpPr>
        <dsp:cNvPr id="0" name=""/>
        <dsp:cNvSpPr/>
      </dsp:nvSpPr>
      <dsp:spPr>
        <a:xfrm>
          <a:off x="4741228" y="160539"/>
          <a:ext cx="2093062" cy="20930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FB3FE0-EC77-4D4C-BB51-F4DA4F81B106}">
      <dsp:nvSpPr>
        <dsp:cNvPr id="0" name=""/>
        <dsp:cNvSpPr/>
      </dsp:nvSpPr>
      <dsp:spPr>
        <a:xfrm>
          <a:off x="5187290" y="606602"/>
          <a:ext cx="1200937" cy="1200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882DBE-376C-440F-BB1E-432A4ABCF9BB}">
      <dsp:nvSpPr>
        <dsp:cNvPr id="0" name=""/>
        <dsp:cNvSpPr/>
      </dsp:nvSpPr>
      <dsp:spPr>
        <a:xfrm>
          <a:off x="4072134" y="2905540"/>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t>Who will YOU BE 30 days from now?</a:t>
          </a:r>
        </a:p>
      </dsp:txBody>
      <dsp:txXfrm>
        <a:off x="4072134" y="2905540"/>
        <a:ext cx="34312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CC3318-F6D4-8F4F-8AFC-26443CB7A9C9}">
      <dsp:nvSpPr>
        <dsp:cNvPr id="0" name=""/>
        <dsp:cNvSpPr/>
      </dsp:nvSpPr>
      <dsp:spPr>
        <a:xfrm>
          <a:off x="1679786" y="0"/>
          <a:ext cx="1950720" cy="1083733"/>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Specialty Care (ACT)</a:t>
          </a:r>
        </a:p>
      </dsp:txBody>
      <dsp:txXfrm>
        <a:off x="1711527" y="31741"/>
        <a:ext cx="1887238" cy="1020251"/>
      </dsp:txXfrm>
    </dsp:sp>
    <dsp:sp modelId="{5A8716C5-830E-1D4B-8BB4-BB007FF48A87}">
      <dsp:nvSpPr>
        <dsp:cNvPr id="0" name=""/>
        <dsp:cNvSpPr/>
      </dsp:nvSpPr>
      <dsp:spPr>
        <a:xfrm>
          <a:off x="4497493" y="0"/>
          <a:ext cx="1950720" cy="1083733"/>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Primary Care</a:t>
          </a:r>
          <a:r>
            <a:rPr lang="en-US" sz="2400" kern="1200" baseline="30000" dirty="0"/>
            <a:t>1</a:t>
          </a:r>
        </a:p>
        <a:p>
          <a:pPr marL="0" lvl="0" indent="0" algn="ctr" defTabSz="1066800">
            <a:lnSpc>
              <a:spcPct val="90000"/>
            </a:lnSpc>
            <a:spcBef>
              <a:spcPct val="0"/>
            </a:spcBef>
            <a:spcAft>
              <a:spcPct val="35000"/>
            </a:spcAft>
            <a:buNone/>
          </a:pPr>
          <a:r>
            <a:rPr lang="en-US" sz="2400" kern="1200" baseline="30000" dirty="0"/>
            <a:t>(Not so much ACT)</a:t>
          </a:r>
        </a:p>
      </dsp:txBody>
      <dsp:txXfrm>
        <a:off x="4529234" y="31741"/>
        <a:ext cx="1887238" cy="1020251"/>
      </dsp:txXfrm>
    </dsp:sp>
    <dsp:sp modelId="{C14BCE5A-D0EB-924B-A056-1B840CDD04D1}">
      <dsp:nvSpPr>
        <dsp:cNvPr id="0" name=""/>
        <dsp:cNvSpPr/>
      </dsp:nvSpPr>
      <dsp:spPr>
        <a:xfrm>
          <a:off x="3657599" y="4605866"/>
          <a:ext cx="812800" cy="812800"/>
        </a:xfrm>
        <a:prstGeom prst="triangle">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5742CA-4D94-C749-877C-298D3015EBAA}">
      <dsp:nvSpPr>
        <dsp:cNvPr id="0" name=""/>
        <dsp:cNvSpPr/>
      </dsp:nvSpPr>
      <dsp:spPr>
        <a:xfrm rot="240000">
          <a:off x="1624855" y="4257573"/>
          <a:ext cx="4878289" cy="341123"/>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29E2D68-4E2A-FC4A-8416-1871CF28DA44}">
      <dsp:nvSpPr>
        <dsp:cNvPr id="0" name=""/>
        <dsp:cNvSpPr/>
      </dsp:nvSpPr>
      <dsp:spPr>
        <a:xfrm rot="240000">
          <a:off x="4559093" y="3643026"/>
          <a:ext cx="1935893" cy="66855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Patient</a:t>
          </a:r>
        </a:p>
      </dsp:txBody>
      <dsp:txXfrm>
        <a:off x="4591729" y="3675662"/>
        <a:ext cx="1870621" cy="603278"/>
      </dsp:txXfrm>
    </dsp:sp>
    <dsp:sp modelId="{D336F435-6934-4F41-9AA0-2D394F714242}">
      <dsp:nvSpPr>
        <dsp:cNvPr id="0" name=""/>
        <dsp:cNvSpPr/>
      </dsp:nvSpPr>
      <dsp:spPr>
        <a:xfrm rot="240000">
          <a:off x="4613280" y="2927762"/>
          <a:ext cx="1935893" cy="66855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Patient</a:t>
          </a:r>
        </a:p>
      </dsp:txBody>
      <dsp:txXfrm>
        <a:off x="4645916" y="2960398"/>
        <a:ext cx="1870621" cy="603278"/>
      </dsp:txXfrm>
    </dsp:sp>
    <dsp:sp modelId="{BF419997-E29E-E44A-BC12-D45D8104A2F2}">
      <dsp:nvSpPr>
        <dsp:cNvPr id="0" name=""/>
        <dsp:cNvSpPr/>
      </dsp:nvSpPr>
      <dsp:spPr>
        <a:xfrm rot="240000">
          <a:off x="4667466" y="2212498"/>
          <a:ext cx="1935893" cy="66855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Patient</a:t>
          </a:r>
        </a:p>
      </dsp:txBody>
      <dsp:txXfrm>
        <a:off x="4700102" y="2245134"/>
        <a:ext cx="1870621" cy="603278"/>
      </dsp:txXfrm>
    </dsp:sp>
    <dsp:sp modelId="{6FCA30FD-A404-DB40-A363-631DDB1E8C46}">
      <dsp:nvSpPr>
        <dsp:cNvPr id="0" name=""/>
        <dsp:cNvSpPr/>
      </dsp:nvSpPr>
      <dsp:spPr>
        <a:xfrm rot="240000">
          <a:off x="4721653" y="1497234"/>
          <a:ext cx="1935893" cy="66855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Patient</a:t>
          </a:r>
        </a:p>
      </dsp:txBody>
      <dsp:txXfrm>
        <a:off x="4754289" y="1529870"/>
        <a:ext cx="1870621" cy="603278"/>
      </dsp:txXfrm>
    </dsp:sp>
    <dsp:sp modelId="{2F74A1F1-5619-004B-B8DC-FDBD4BFC5030}">
      <dsp:nvSpPr>
        <dsp:cNvPr id="0" name=""/>
        <dsp:cNvSpPr/>
      </dsp:nvSpPr>
      <dsp:spPr>
        <a:xfrm rot="240000">
          <a:off x="1741386" y="3447954"/>
          <a:ext cx="1935893" cy="66855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Patient</a:t>
          </a:r>
        </a:p>
      </dsp:txBody>
      <dsp:txXfrm>
        <a:off x="1774022" y="3480590"/>
        <a:ext cx="1870621" cy="6032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D0E1D-F940-4D35-857A-6DD120F27E0C}">
      <dsp:nvSpPr>
        <dsp:cNvPr id="0" name=""/>
        <dsp:cNvSpPr/>
      </dsp:nvSpPr>
      <dsp:spPr>
        <a:xfrm>
          <a:off x="559901" y="509244"/>
          <a:ext cx="4696435" cy="2427089"/>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589492-3CF0-4AA0-A0BB-BFB544430C31}">
      <dsp:nvSpPr>
        <dsp:cNvPr id="0" name=""/>
        <dsp:cNvSpPr/>
      </dsp:nvSpPr>
      <dsp:spPr>
        <a:xfrm>
          <a:off x="700254" y="793095"/>
          <a:ext cx="2180873" cy="2076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711200">
            <a:lnSpc>
              <a:spcPct val="90000"/>
            </a:lnSpc>
            <a:spcBef>
              <a:spcPct val="0"/>
            </a:spcBef>
            <a:spcAft>
              <a:spcPct val="35000"/>
            </a:spcAft>
            <a:buNone/>
          </a:pPr>
          <a:r>
            <a:rPr lang="en-US" sz="1600" kern="1200" dirty="0">
              <a:latin typeface="Goudy Old Style" panose="02020502050305020303" pitchFamily="18" charset="0"/>
            </a:rPr>
            <a:t>- Adults age 18+</a:t>
          </a:r>
        </a:p>
        <a:p>
          <a:pPr marL="0" lvl="0" indent="0" algn="l" defTabSz="711200">
            <a:lnSpc>
              <a:spcPct val="90000"/>
            </a:lnSpc>
            <a:spcBef>
              <a:spcPct val="0"/>
            </a:spcBef>
            <a:spcAft>
              <a:spcPct val="35000"/>
            </a:spcAft>
            <a:buNone/>
          </a:pPr>
          <a:r>
            <a:rPr lang="en-US" sz="1600" kern="1200" dirty="0">
              <a:latin typeface="Goudy Old Style" panose="02020502050305020303" pitchFamily="18" charset="0"/>
            </a:rPr>
            <a:t>- Non-cancer pain 12 </a:t>
          </a:r>
          <a:r>
            <a:rPr lang="en-US" sz="1600" kern="1200" dirty="0" err="1">
              <a:latin typeface="Goudy Old Style" panose="02020502050305020303" pitchFamily="18" charset="0"/>
            </a:rPr>
            <a:t>wks</a:t>
          </a:r>
          <a:r>
            <a:rPr lang="en-US" sz="1600" kern="1200" dirty="0">
              <a:latin typeface="Goudy Old Style" panose="02020502050305020303" pitchFamily="18" charset="0"/>
            </a:rPr>
            <a:t>+ in duration</a:t>
          </a:r>
        </a:p>
        <a:p>
          <a:pPr marL="0" lvl="0" indent="0" algn="l" defTabSz="711200">
            <a:lnSpc>
              <a:spcPct val="90000"/>
            </a:lnSpc>
            <a:spcBef>
              <a:spcPct val="0"/>
            </a:spcBef>
            <a:spcAft>
              <a:spcPct val="35000"/>
            </a:spcAft>
            <a:buNone/>
          </a:pPr>
          <a:r>
            <a:rPr lang="en-US" sz="1600" kern="1200" dirty="0">
              <a:latin typeface="Goudy Old Style" panose="02020502050305020303" pitchFamily="18" charset="0"/>
            </a:rPr>
            <a:t>- Current PCP at study clinic</a:t>
          </a:r>
        </a:p>
        <a:p>
          <a:pPr marL="0" lvl="0" indent="0" algn="l" defTabSz="711200">
            <a:lnSpc>
              <a:spcPct val="90000"/>
            </a:lnSpc>
            <a:spcBef>
              <a:spcPct val="0"/>
            </a:spcBef>
            <a:spcAft>
              <a:spcPct val="35000"/>
            </a:spcAft>
            <a:buNone/>
          </a:pPr>
          <a:r>
            <a:rPr lang="en-US" sz="1600" kern="1200" dirty="0">
              <a:latin typeface="Goudy Old Style" panose="02020502050305020303" pitchFamily="18" charset="0"/>
            </a:rPr>
            <a:t>-In treatment for pain</a:t>
          </a:r>
        </a:p>
        <a:p>
          <a:pPr marL="0" lvl="0" indent="0" algn="l" defTabSz="711200">
            <a:lnSpc>
              <a:spcPct val="90000"/>
            </a:lnSpc>
            <a:spcBef>
              <a:spcPct val="0"/>
            </a:spcBef>
            <a:spcAft>
              <a:spcPct val="35000"/>
            </a:spcAft>
            <a:buNone/>
          </a:pPr>
          <a:endParaRPr lang="en-US" sz="1400" kern="1200" dirty="0">
            <a:latin typeface="Goudy Old Style" panose="02020502050305020303" pitchFamily="18" charset="0"/>
          </a:endParaRPr>
        </a:p>
      </dsp:txBody>
      <dsp:txXfrm>
        <a:off x="700254" y="793095"/>
        <a:ext cx="2180873" cy="2076345"/>
      </dsp:txXfrm>
    </dsp:sp>
    <dsp:sp modelId="{8591ABC5-CCD4-412E-819B-81A0C71B9F62}">
      <dsp:nvSpPr>
        <dsp:cNvPr id="0" name=""/>
        <dsp:cNvSpPr/>
      </dsp:nvSpPr>
      <dsp:spPr>
        <a:xfrm>
          <a:off x="2929711" y="793095"/>
          <a:ext cx="2180873" cy="2076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0" lvl="0" indent="0" algn="l" defTabSz="622300">
            <a:lnSpc>
              <a:spcPct val="90000"/>
            </a:lnSpc>
            <a:spcBef>
              <a:spcPct val="0"/>
            </a:spcBef>
            <a:spcAft>
              <a:spcPct val="35000"/>
            </a:spcAft>
            <a:buNone/>
          </a:pPr>
          <a:r>
            <a:rPr lang="en-US" sz="1400" kern="1200" dirty="0">
              <a:latin typeface="Goudy Old Style" panose="02020502050305020303" pitchFamily="18" charset="0"/>
            </a:rPr>
            <a:t>- </a:t>
          </a:r>
          <a:r>
            <a:rPr lang="en-US" sz="1500" kern="1200" dirty="0">
              <a:latin typeface="Goudy Old Style" panose="02020502050305020303" pitchFamily="18" charset="0"/>
            </a:rPr>
            <a:t>Medical contraindications</a:t>
          </a:r>
        </a:p>
        <a:p>
          <a:pPr marL="0" lvl="0" indent="0" algn="l" defTabSz="622300">
            <a:lnSpc>
              <a:spcPct val="90000"/>
            </a:lnSpc>
            <a:spcBef>
              <a:spcPct val="0"/>
            </a:spcBef>
            <a:spcAft>
              <a:spcPct val="35000"/>
            </a:spcAft>
            <a:buNone/>
          </a:pPr>
          <a:r>
            <a:rPr lang="en-US" sz="1500" kern="1200" dirty="0">
              <a:latin typeface="Goudy Old Style" panose="02020502050305020303" pitchFamily="18" charset="0"/>
            </a:rPr>
            <a:t>- Inability to  comprehend or participate</a:t>
          </a:r>
        </a:p>
        <a:p>
          <a:pPr marL="0" lvl="0" indent="0" algn="l" defTabSz="622300">
            <a:lnSpc>
              <a:spcPct val="90000"/>
            </a:lnSpc>
            <a:spcBef>
              <a:spcPct val="0"/>
            </a:spcBef>
            <a:spcAft>
              <a:spcPct val="35000"/>
            </a:spcAft>
            <a:buNone/>
          </a:pPr>
          <a:r>
            <a:rPr lang="en-US" sz="1500" kern="1200" dirty="0">
              <a:latin typeface="Goudy Old Style" panose="02020502050305020303" pitchFamily="18" charset="0"/>
            </a:rPr>
            <a:t>-Psychosis, delirium, intoxication</a:t>
          </a:r>
        </a:p>
        <a:p>
          <a:pPr marL="0" lvl="0" indent="0" algn="l" defTabSz="622300">
            <a:lnSpc>
              <a:spcPct val="90000"/>
            </a:lnSpc>
            <a:spcBef>
              <a:spcPct val="0"/>
            </a:spcBef>
            <a:spcAft>
              <a:spcPct val="35000"/>
            </a:spcAft>
            <a:buNone/>
          </a:pPr>
          <a:r>
            <a:rPr lang="en-US" sz="1500" kern="1200" dirty="0">
              <a:latin typeface="Goudy Old Style" panose="02020502050305020303" pitchFamily="18" charset="0"/>
            </a:rPr>
            <a:t>-Social anxiety/ unwillingness to participate</a:t>
          </a:r>
        </a:p>
      </dsp:txBody>
      <dsp:txXfrm>
        <a:off x="2929711" y="793095"/>
        <a:ext cx="2180873" cy="2076345"/>
      </dsp:txXfrm>
    </dsp:sp>
    <dsp:sp modelId="{8112217C-D88C-4D7B-80E7-89445996D236}">
      <dsp:nvSpPr>
        <dsp:cNvPr id="0" name=""/>
        <dsp:cNvSpPr/>
      </dsp:nvSpPr>
      <dsp:spPr>
        <a:xfrm>
          <a:off x="74063" y="23530"/>
          <a:ext cx="917694" cy="917694"/>
        </a:xfrm>
        <a:prstGeom prst="plus">
          <a:avLst>
            <a:gd name="adj" fmla="val 328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520D8F-646B-4973-B94D-ECD1B0899FCC}">
      <dsp:nvSpPr>
        <dsp:cNvPr id="0" name=""/>
        <dsp:cNvSpPr/>
      </dsp:nvSpPr>
      <dsp:spPr>
        <a:xfrm>
          <a:off x="4608552" y="353555"/>
          <a:ext cx="863712" cy="29598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398BC6-472F-49DC-8D0C-1AD91C8DEE1C}">
      <dsp:nvSpPr>
        <dsp:cNvPr id="0" name=""/>
        <dsp:cNvSpPr/>
      </dsp:nvSpPr>
      <dsp:spPr>
        <a:xfrm>
          <a:off x="2908119" y="797535"/>
          <a:ext cx="539" cy="1983109"/>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4.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4D4129-30FB-7346-AE2C-FFD749F2837E}" type="datetimeFigureOut">
              <a:rPr lang="en-US" smtClean="0"/>
              <a:t>7/9/20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C7FA48-739C-D64D-A19F-5346843FEF17}" type="slidenum">
              <a:rPr lang="en-US" smtClean="0"/>
              <a:t>‹#›</a:t>
            </a:fld>
            <a:endParaRPr lang="en-US"/>
          </a:p>
        </p:txBody>
      </p:sp>
    </p:spTree>
    <p:extLst>
      <p:ext uri="{BB962C8B-B14F-4D97-AF65-F5344CB8AC3E}">
        <p14:creationId xmlns:p14="http://schemas.microsoft.com/office/powerpoint/2010/main" val="1766560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10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Centers for Disease Control and Prevention have identified physical activity, nutrition, and sleep as three key health-related behaviors that can help the prevention of chronic disease.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rates of chronic disease are continuously rising, impacting approximately 117 million people as of 2012.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According CDC, chronic disease in America is the leading cause of death and disability, impacting 6 in 10 adults, as of this year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treatment of chronic diseases accounts for 86% of our nation’s health care costs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Specifically, the U.S. spends $147 billion on obesity-related health care costs each year, and $117 billion on inadequate physical activity (CDC, 2019).</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Changing lifestyle behaviors can help improve overall wellness and quality of life, as well as prevent chronic health conditions. </a:t>
            </a:r>
          </a:p>
          <a:p>
            <a:endParaRPr lang="en-US"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Sleep is proposed to have a restorative function. thus, improving one’s quality of sleep is expected to promote positive health outcomes. </a:t>
            </a:r>
            <a:endParaRPr lang="en-US" dirty="0"/>
          </a:p>
        </p:txBody>
      </p:sp>
      <p:sp>
        <p:nvSpPr>
          <p:cNvPr id="4" name="Slide Number Placeholder 3"/>
          <p:cNvSpPr>
            <a:spLocks noGrp="1"/>
          </p:cNvSpPr>
          <p:nvPr>
            <p:ph type="sldNum" sz="quarter" idx="10"/>
          </p:nvPr>
        </p:nvSpPr>
        <p:spPr/>
        <p:txBody>
          <a:bodyPr/>
          <a:lstStyle/>
          <a:p>
            <a:fld id="{2EA3D927-1B13-7343-9422-003989CE9417}" type="slidenum">
              <a:rPr lang="en-US" smtClean="0"/>
              <a:t>7</a:t>
            </a:fld>
            <a:endParaRPr lang="en-US" dirty="0"/>
          </a:p>
        </p:txBody>
      </p:sp>
    </p:spTree>
    <p:extLst>
      <p:ext uri="{BB962C8B-B14F-4D97-AF65-F5344CB8AC3E}">
        <p14:creationId xmlns:p14="http://schemas.microsoft.com/office/powerpoint/2010/main" val="2021927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3D927-1B13-7343-9422-003989CE9417}" type="slidenum">
              <a:rPr lang="en-US" smtClean="0"/>
              <a:t>23</a:t>
            </a:fld>
            <a:endParaRPr lang="en-US" dirty="0"/>
          </a:p>
        </p:txBody>
      </p:sp>
    </p:spTree>
    <p:extLst>
      <p:ext uri="{BB962C8B-B14F-4D97-AF65-F5344CB8AC3E}">
        <p14:creationId xmlns:p14="http://schemas.microsoft.com/office/powerpoint/2010/main" val="1300758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C7FA48-739C-D64D-A19F-5346843FEF17}" type="slidenum">
              <a:rPr lang="en-US" smtClean="0"/>
              <a:t>26</a:t>
            </a:fld>
            <a:endParaRPr lang="en-US"/>
          </a:p>
        </p:txBody>
      </p:sp>
    </p:spTree>
    <p:extLst>
      <p:ext uri="{BB962C8B-B14F-4D97-AF65-F5344CB8AC3E}">
        <p14:creationId xmlns:p14="http://schemas.microsoft.com/office/powerpoint/2010/main" val="3525844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34 updated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3180636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is supported by a KL2 grant; I am only speaking for myself and my co-authors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1964897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x-none" sz="1200" dirty="0"/>
              <a:t>Persistent pain affects over 100million </a:t>
            </a:r>
            <a:r>
              <a:rPr lang="en-US" altLang="x-none" sz="1200" dirty="0" err="1"/>
              <a:t>americans</a:t>
            </a:r>
            <a:r>
              <a:rPr lang="en-US" altLang="x-none" sz="1200" dirty="0"/>
              <a:t>; is more prevalent than diabetes, heart disease and cancer – combined.</a:t>
            </a:r>
            <a:r>
              <a:rPr lang="en-US" altLang="x-none" sz="1200" baseline="30000" dirty="0"/>
              <a:t>1</a:t>
            </a:r>
            <a:endParaRPr lang="en-US" altLang="x-none" sz="1200" dirty="0"/>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F319B4-5DF3-4F46-A26E-9EC5E4ED8A3A}"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1756709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Due to lack of training, resources and frequently-prescribed opioid meds</a:t>
            </a:r>
          </a:p>
          <a:p>
            <a:pPr marL="3429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National guidelines</a:t>
            </a:r>
            <a:r>
              <a:rPr lang="en-US" sz="1200" baseline="0" dirty="0"/>
              <a:t> recommend treatment </a:t>
            </a:r>
            <a:r>
              <a:rPr lang="en-US" sz="1200" dirty="0"/>
              <a:t>that goes </a:t>
            </a:r>
            <a:r>
              <a:rPr lang="en-US" sz="1600" dirty="0"/>
              <a:t>beyond meds </a:t>
            </a:r>
            <a:r>
              <a:rPr lang="en-US" sz="1600" b="1" baseline="0" dirty="0"/>
              <a:t>to include CBT</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F319B4-5DF3-4F46-A26E-9EC5E4ED8A3A}"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2205111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114300">
              <a:buFont typeface="Arial" panose="020B0604020202020204" pitchFamily="34" charset="0"/>
              <a:buNone/>
            </a:pPr>
            <a:r>
              <a:rPr lang="en-US" sz="1200" b="0" i="0" kern="1200" dirty="0">
                <a:solidFill>
                  <a:schemeClr val="tx1"/>
                </a:solidFill>
                <a:effectLst/>
                <a:latin typeface="Goudy Oldstyle Std Regular" charset="0"/>
                <a:ea typeface="+mn-ea"/>
                <a:cs typeface="+mn-cs"/>
              </a:rPr>
              <a:t>ACT is associated with improvements in physical functioning, improved pain-related disability and decreases in emotional distress for patients with chronic pain regardless of changes in perceived pain intensity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05B57-A0B4-48D3-BF5D-474AEAC01CD2}"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780475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a:solidFill>
                  <a:srgbClr val="5B9383"/>
                </a:solidFill>
              </a:rPr>
              <a:t>However,</a:t>
            </a:r>
            <a:r>
              <a:rPr lang="en-US" baseline="0" dirty="0">
                <a:solidFill>
                  <a:srgbClr val="5B9383"/>
                </a:solidFill>
              </a:rPr>
              <a:t> most research on ACT for chronic pain is delivered in specialty care settings, not PC – where most patients with chronic pain receive pain care</a:t>
            </a:r>
            <a:endParaRPr lang="en-US" dirty="0">
              <a:solidFill>
                <a:srgbClr val="5B9383"/>
              </a:solidFill>
            </a:endParaRPr>
          </a:p>
          <a:p>
            <a:pPr marL="342900" indent="-342900">
              <a:buFont typeface="Arial" charset="0"/>
              <a:buChar char="•"/>
            </a:pPr>
            <a:endParaRPr lang="en-US" dirty="0"/>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oudy Oldstyle Std Regular" charset="0"/>
                <a:ea typeface="+mn-ea"/>
                <a:cs typeface="+mn-cs"/>
              </a:rPr>
              <a:t>Collaborative Family Healthcare Association 12th Annual Conference</a:t>
            </a:r>
          </a:p>
        </p:txBody>
      </p:sp>
    </p:spTree>
    <p:extLst>
      <p:ext uri="{BB962C8B-B14F-4D97-AF65-F5344CB8AC3E}">
        <p14:creationId xmlns:p14="http://schemas.microsoft.com/office/powerpoint/2010/main" val="2640988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114300">
              <a:buFont typeface="Arial" panose="020B0604020202020204" pitchFamily="34" charset="0"/>
              <a:buNone/>
            </a:pPr>
            <a:r>
              <a:rPr lang="en-US" sz="1200" dirty="0"/>
              <a:t>(growing evidence that BHCs are able to deliver brief versions of evidence-based care; </a:t>
            </a:r>
          </a:p>
          <a:p>
            <a:pPr marL="0" lvl="0" indent="-114300">
              <a:buFont typeface="Arial" panose="020B0604020202020204" pitchFamily="34" charset="0"/>
              <a:buNone/>
            </a:pPr>
            <a:r>
              <a:rPr lang="en-US" sz="1200" dirty="0"/>
              <a:t>Studies</a:t>
            </a:r>
            <a:r>
              <a:rPr lang="en-US" sz="1200" baseline="0" dirty="0"/>
              <a:t> have found </a:t>
            </a:r>
            <a:r>
              <a:rPr lang="en-US" sz="1200" dirty="0"/>
              <a:t>BHCs x70% improvement in global functioning (physical &amp; mental health) after average 2.5 visits</a:t>
            </a:r>
            <a:endParaRPr lang="en-US" sz="1200" baseline="30000" dirty="0"/>
          </a:p>
          <a:p>
            <a:pPr marL="0" lvl="0" indent="-114300">
              <a:buFont typeface="Arial" panose="020B0604020202020204" pitchFamily="34" charset="0"/>
              <a:buNone/>
            </a:pPr>
            <a:r>
              <a:rPr lang="en-US" sz="1200" dirty="0"/>
              <a:t>Gains sustained for an average of 2 years</a:t>
            </a:r>
            <a:r>
              <a:rPr lang="en-US" sz="1200" b="0" i="0" kern="1200" dirty="0">
                <a:solidFill>
                  <a:schemeClr val="tx1"/>
                </a:solidFill>
                <a:effectLst/>
                <a:latin typeface="Goudy Oldstyle Std Regular" charset="0"/>
                <a:ea typeface="+mn-ea"/>
                <a:cs typeface="+mn-cs"/>
              </a:rPr>
              <a:t> </a:t>
            </a:r>
            <a:endParaRPr lang="en-US" sz="1200" b="0" i="0" kern="1200" baseline="0" dirty="0">
              <a:solidFill>
                <a:schemeClr val="tx1"/>
              </a:solidFill>
              <a:effectLst/>
              <a:latin typeface="Goudy Oldstyle Std Regular"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F319B4-5DF3-4F46-A26E-9EC5E4ED8A3A}"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3817495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Aim 1:</a:t>
            </a:r>
            <a:r>
              <a:rPr lang="en-US" sz="1200" dirty="0"/>
              <a:t> To determine </a:t>
            </a:r>
            <a:r>
              <a:rPr lang="en-US" sz="1200" i="1" dirty="0"/>
              <a:t>feasibility and effectiveness</a:t>
            </a:r>
          </a:p>
          <a:p>
            <a:pPr marL="800100" lvl="1" indent="-342900">
              <a:buFont typeface="Arial" panose="020B0604020202020204" pitchFamily="34" charset="0"/>
              <a:buChar char="•"/>
            </a:pPr>
            <a:r>
              <a:rPr lang="en-US" sz="1200" dirty="0">
                <a:solidFill>
                  <a:schemeClr val="tx1"/>
                </a:solidFill>
              </a:rPr>
              <a:t>Hypothesis A: Brief Acceptance &amp; Commitment Therapy (ACT) treatment reduces physical disability when delivered by a Behavioral Health Consultant (BHC) in primary care. </a:t>
            </a:r>
          </a:p>
          <a:p>
            <a:r>
              <a:rPr lang="en-US" sz="1200" dirty="0"/>
              <a:t> </a:t>
            </a:r>
            <a:r>
              <a:rPr lang="en-US" sz="1200" b="1" dirty="0"/>
              <a:t>Aim 2: </a:t>
            </a:r>
            <a:r>
              <a:rPr lang="en-US" sz="1200" dirty="0"/>
              <a:t>To examine </a:t>
            </a:r>
            <a:r>
              <a:rPr lang="en-US" sz="1200" i="1" dirty="0"/>
              <a:t>mechanisms of 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Goudy Oldstyle Std Regular" charset="0"/>
                <a:ea typeface="+mn-ea"/>
                <a:cs typeface="+mn-cs"/>
              </a:rPr>
              <a:t>Aim 3 To understand the experiences of study participants and the perceived benefits of the intervention in order to inform a larger trial and prepare for future implementation efforts. </a:t>
            </a:r>
          </a:p>
          <a:p>
            <a:endParaRPr lang="en-US" sz="1200" i="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3970054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As providers of mental health services, we do our</a:t>
            </a:r>
            <a:r>
              <a:rPr lang="en-US" sz="1200" b="1" kern="1200" baseline="0" dirty="0">
                <a:solidFill>
                  <a:schemeClr val="tx1"/>
                </a:solidFill>
                <a:effectLst/>
                <a:latin typeface="+mn-lt"/>
                <a:ea typeface="+mn-ea"/>
                <a:cs typeface="+mn-cs"/>
              </a:rPr>
              <a:t> best to assist people in improving their quality of life. The way we provide such services is changing</a:t>
            </a:r>
            <a:r>
              <a:rPr lang="is-IS" sz="1200" b="1" kern="1200" baseline="0">
                <a:solidFill>
                  <a:schemeClr val="tx1"/>
                </a:solidFill>
                <a:effectLst/>
                <a:latin typeface="+mn-lt"/>
                <a:ea typeface="+mn-ea"/>
                <a:cs typeface="+mn-cs"/>
              </a:rPr>
              <a:t>….</a:t>
            </a: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world of health care is continuously changing, community mental health agencies and managed behavioral health organizations are requiring clinicians to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treat their clients using fewer sessions </a:t>
            </a:r>
            <a:r>
              <a:rPr lang="en-US" sz="1200" kern="1200" dirty="0">
                <a:solidFill>
                  <a:schemeClr val="tx1"/>
                </a:solidFill>
                <a:effectLst/>
                <a:latin typeface="+mn-lt"/>
                <a:ea typeface="+mn-ea"/>
                <a:cs typeface="+mn-cs"/>
              </a:rPr>
              <a:t>but doing so without compromising the individual’s outcomes,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the field of psychology needs is an evidence-based approach to human behavior change that allows clinicians to provide their clients with the same treatment principles within a broad range of problems but in a simple, consolidated, uniform manner. It is hypothesized that Focused Acceptance and Commitment Therapy (FACT) is this form of treatment model</a:t>
            </a:r>
          </a:p>
          <a:p>
            <a:endParaRPr lang="en-US" dirty="0"/>
          </a:p>
          <a:p>
            <a:endParaRPr lang="en-US" dirty="0"/>
          </a:p>
        </p:txBody>
      </p:sp>
      <p:sp>
        <p:nvSpPr>
          <p:cNvPr id="4" name="Slide Number Placeholder 3"/>
          <p:cNvSpPr>
            <a:spLocks noGrp="1"/>
          </p:cNvSpPr>
          <p:nvPr>
            <p:ph type="sldNum" sz="quarter" idx="10"/>
          </p:nvPr>
        </p:nvSpPr>
        <p:spPr/>
        <p:txBody>
          <a:bodyPr/>
          <a:lstStyle/>
          <a:p>
            <a:fld id="{2EA3D927-1B13-7343-9422-003989CE9417}" type="slidenum">
              <a:rPr lang="en-US" smtClean="0"/>
              <a:t>8</a:t>
            </a:fld>
            <a:endParaRPr lang="en-US" dirty="0"/>
          </a:p>
        </p:txBody>
      </p:sp>
    </p:spTree>
    <p:extLst>
      <p:ext uri="{BB962C8B-B14F-4D97-AF65-F5344CB8AC3E}">
        <p14:creationId xmlns:p14="http://schemas.microsoft.com/office/powerpoint/2010/main" val="613046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4103175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latin typeface="Goudy Old Style" charset="0"/>
                <a:ea typeface="Goudy Old Style" charset="0"/>
                <a:cs typeface="Goudy Old Style" charset="0"/>
              </a:rPr>
              <a:t>Inclusion/Exclusion criteria along with advertisements;</a:t>
            </a:r>
            <a:r>
              <a:rPr lang="en-US" b="0" baseline="0" dirty="0">
                <a:latin typeface="Goudy Old Style" charset="0"/>
                <a:ea typeface="Goudy Old Style" charset="0"/>
                <a:cs typeface="Goudy Old Style" charset="0"/>
              </a:rPr>
              <a:t> </a:t>
            </a:r>
            <a:r>
              <a:rPr lang="en-US" sz="1200" b="1" i="0" kern="1200" dirty="0">
                <a:solidFill>
                  <a:schemeClr val="tx1"/>
                </a:solidFill>
                <a:effectLst/>
                <a:latin typeface="Goudy Oldstyle Std Regular" charset="0"/>
                <a:ea typeface="+mn-ea"/>
                <a:cs typeface="+mn-cs"/>
              </a:rPr>
              <a:t>We have</a:t>
            </a:r>
            <a:r>
              <a:rPr lang="en-US" sz="1200" b="1" i="0" kern="1200" baseline="0" dirty="0">
                <a:solidFill>
                  <a:schemeClr val="tx1"/>
                </a:solidFill>
                <a:effectLst/>
                <a:latin typeface="Goudy Oldstyle Std Regular" charset="0"/>
                <a:ea typeface="+mn-ea"/>
                <a:cs typeface="+mn-cs"/>
              </a:rPr>
              <a:t> </a:t>
            </a:r>
            <a:r>
              <a:rPr lang="en-US" sz="1200" b="1" i="0" kern="1200" dirty="0">
                <a:solidFill>
                  <a:schemeClr val="tx1"/>
                </a:solidFill>
                <a:effectLst/>
                <a:latin typeface="Goudy Oldstyle Std Regular" charset="0"/>
                <a:ea typeface="+mn-ea"/>
                <a:cs typeface="+mn-cs"/>
              </a:rPr>
              <a:t>broad inclusion criteria to improve external validity and enhance applicability</a:t>
            </a:r>
            <a:r>
              <a:rPr lang="en-US" sz="1200" b="1" i="0" kern="1200" baseline="0" dirty="0">
                <a:solidFill>
                  <a:schemeClr val="tx1"/>
                </a:solidFill>
                <a:effectLst/>
                <a:latin typeface="Goudy Oldstyle Std Regular" charset="0"/>
                <a:ea typeface="+mn-ea"/>
                <a:cs typeface="+mn-cs"/>
              </a:rPr>
              <a:t> </a:t>
            </a:r>
            <a:r>
              <a:rPr lang="en-US" sz="1200" b="1" i="0" kern="1200" dirty="0">
                <a:solidFill>
                  <a:schemeClr val="tx1"/>
                </a:solidFill>
                <a:effectLst/>
                <a:latin typeface="Goudy Oldstyle Std Regular" charset="0"/>
                <a:ea typeface="+mn-ea"/>
                <a:cs typeface="+mn-cs"/>
              </a:rPr>
              <a:t>of findings to real-world patient settings</a:t>
            </a:r>
            <a:r>
              <a:rPr lang="en-US" sz="1200" b="0" i="0" kern="1200" dirty="0">
                <a:solidFill>
                  <a:schemeClr val="tx1"/>
                </a:solidFill>
                <a:effectLst/>
                <a:latin typeface="Goudy Oldstyle Std Regular" charset="0"/>
                <a:ea typeface="+mn-ea"/>
                <a:cs typeface="+mn-cs"/>
              </a:rPr>
              <a:t>.</a:t>
            </a:r>
            <a:endParaRPr lang="en-US" b="0" baseline="0" dirty="0">
              <a:latin typeface="Goudy Old Style" charset="0"/>
              <a:ea typeface="Goudy Old Style" charset="0"/>
              <a:cs typeface="Goudy Old Style" charset="0"/>
            </a:endParaRPr>
          </a:p>
          <a:p>
            <a:r>
              <a:rPr lang="en-US" b="0" dirty="0">
                <a:latin typeface="Goudy Old Style" charset="0"/>
                <a:ea typeface="Goudy Old Style" charset="0"/>
                <a:cs typeface="Goudy Old Style" charset="0"/>
              </a:rPr>
              <a:t>Setting: San Antonio, TX;</a:t>
            </a:r>
            <a:r>
              <a:rPr lang="en-US" b="0" baseline="0" dirty="0">
                <a:latin typeface="Goudy Old Style" charset="0"/>
                <a:ea typeface="Goudy Old Style" charset="0"/>
                <a:cs typeface="Goudy Old Style" charset="0"/>
              </a:rPr>
              <a:t> </a:t>
            </a:r>
            <a:r>
              <a:rPr lang="en-US" b="0" dirty="0">
                <a:latin typeface="Goudy Old Style" charset="0"/>
                <a:ea typeface="Goudy Old Style" charset="0"/>
                <a:cs typeface="Goudy Old Style" charset="0"/>
              </a:rPr>
              <a:t>Patient Centered Medical Home (NCQA-II); 4 (now 8)</a:t>
            </a:r>
            <a:r>
              <a:rPr lang="en-US" b="0" baseline="0" dirty="0">
                <a:latin typeface="Goudy Old Style" charset="0"/>
                <a:ea typeface="Goudy Old Style" charset="0"/>
                <a:cs typeface="Goudy Old Style" charset="0"/>
              </a:rPr>
              <a:t> PCPs</a:t>
            </a:r>
          </a:p>
          <a:p>
            <a:r>
              <a:rPr lang="en-US" dirty="0">
                <a:latin typeface="Goudy Old Style" charset="0"/>
                <a:ea typeface="Goudy Old Style" charset="0"/>
                <a:cs typeface="Goudy Old Style" charset="0"/>
              </a:rPr>
              <a:t>INCLUSION: </a:t>
            </a:r>
            <a:r>
              <a:rPr lang="en-US" dirty="0">
                <a:latin typeface="Goudy Old Style" panose="02020502050305020303" pitchFamily="18" charset="0"/>
              </a:rPr>
              <a:t>Adults age 18+; Non-cancer pain 12 </a:t>
            </a:r>
            <a:r>
              <a:rPr lang="en-US" dirty="0" err="1">
                <a:latin typeface="Goudy Old Style" panose="02020502050305020303" pitchFamily="18" charset="0"/>
              </a:rPr>
              <a:t>wks</a:t>
            </a:r>
            <a:r>
              <a:rPr lang="en-US" dirty="0">
                <a:latin typeface="Goudy Old Style" panose="02020502050305020303" pitchFamily="18" charset="0"/>
              </a:rPr>
              <a:t>+ in duration;</a:t>
            </a:r>
            <a:r>
              <a:rPr lang="en-US" baseline="0" dirty="0">
                <a:latin typeface="Goudy Old Style" panose="02020502050305020303" pitchFamily="18" charset="0"/>
              </a:rPr>
              <a:t> </a:t>
            </a:r>
            <a:r>
              <a:rPr lang="en-US" dirty="0">
                <a:latin typeface="Goudy Old Style" panose="02020502050305020303" pitchFamily="18" charset="0"/>
              </a:rPr>
              <a:t>Current PCP at study clinic; seeking treatment</a:t>
            </a:r>
          </a:p>
          <a:p>
            <a:pPr lvl="0"/>
            <a:r>
              <a:rPr lang="en-US" dirty="0">
                <a:latin typeface="Goudy Old Style" panose="02020502050305020303" pitchFamily="18" charset="0"/>
              </a:rPr>
              <a:t>EXCLUSION:</a:t>
            </a:r>
            <a:r>
              <a:rPr lang="en-US" baseline="0" dirty="0">
                <a:latin typeface="Goudy Old Style" panose="02020502050305020303" pitchFamily="18" charset="0"/>
              </a:rPr>
              <a:t> </a:t>
            </a:r>
            <a:r>
              <a:rPr lang="en-US" dirty="0">
                <a:latin typeface="Goudy Old Style" panose="02020502050305020303" pitchFamily="18" charset="0"/>
              </a:rPr>
              <a:t>- Medical contraindications,</a:t>
            </a:r>
            <a:r>
              <a:rPr lang="en-US" baseline="0" dirty="0">
                <a:latin typeface="Goudy Old Style" panose="02020502050305020303" pitchFamily="18" charset="0"/>
              </a:rPr>
              <a:t> </a:t>
            </a:r>
            <a:r>
              <a:rPr lang="en-US" dirty="0">
                <a:latin typeface="Goudy Old Style" panose="02020502050305020303" pitchFamily="18" charset="0"/>
              </a:rPr>
              <a:t>Inability to  comprehend/participate,</a:t>
            </a:r>
            <a:r>
              <a:rPr lang="en-US" baseline="0" dirty="0">
                <a:latin typeface="Goudy Old Style" panose="02020502050305020303" pitchFamily="18" charset="0"/>
              </a:rPr>
              <a:t> </a:t>
            </a:r>
            <a:r>
              <a:rPr lang="en-US" dirty="0">
                <a:latin typeface="Goudy Old Style" panose="02020502050305020303" pitchFamily="18" charset="0"/>
              </a:rPr>
              <a:t>psychosis, delirium, intoxication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1764479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Goudy Oldstyle Std Regular" charset="0"/>
                <a:ea typeface="+mn-ea"/>
                <a:cs typeface="+mn-cs"/>
              </a:rPr>
              <a:t>Here are</a:t>
            </a:r>
            <a:r>
              <a:rPr lang="en-US" sz="1200" b="0" i="0" kern="1200" baseline="0" dirty="0">
                <a:solidFill>
                  <a:schemeClr val="tx1"/>
                </a:solidFill>
                <a:effectLst/>
                <a:latin typeface="Goudy Oldstyle Std Regular" charset="0"/>
                <a:ea typeface="+mn-ea"/>
                <a:cs typeface="+mn-cs"/>
              </a:rPr>
              <a:t> the stages in our study </a:t>
            </a:r>
            <a:r>
              <a:rPr lang="en-US" sz="1200" b="0" i="0" kern="1200" dirty="0">
                <a:solidFill>
                  <a:schemeClr val="tx1"/>
                </a:solidFill>
                <a:effectLst/>
                <a:latin typeface="Goudy Oldstyle Std Regular" charset="0"/>
                <a:ea typeface="+mn-ea"/>
                <a:cs typeface="+mn-cs"/>
              </a:rPr>
              <a:t>Already established Integrated BH program; ID pts many ways; We chose to stratify based on pain severity to reduce a potential confounding variable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1606118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ACT delivered by this PI (interventionist) – used manual that Patti Robinson &amp; I developed; *also she did fidelity checks* handouts on standard CBT – no overlap</a:t>
            </a:r>
          </a:p>
          <a:p>
            <a:endParaRPr lang="en-US" sz="1100" b="1" dirty="0"/>
          </a:p>
          <a:p>
            <a:r>
              <a:rPr lang="en-US" sz="1100" b="1" dirty="0"/>
              <a:t>Focus on Values</a:t>
            </a:r>
          </a:p>
          <a:p>
            <a:pPr marL="342900" indent="-342900">
              <a:buFont typeface="Arial" charset="0"/>
              <a:buChar char="•"/>
            </a:pPr>
            <a:r>
              <a:rPr lang="en-US" sz="1050" dirty="0"/>
              <a:t>Identification of/commitment to</a:t>
            </a:r>
          </a:p>
          <a:p>
            <a:r>
              <a:rPr lang="en-US" sz="1100" b="1" dirty="0"/>
              <a:t>Reduce avoidance coping</a:t>
            </a:r>
          </a:p>
          <a:p>
            <a:pPr marL="342900" indent="-342900">
              <a:buFont typeface="Arial" charset="0"/>
              <a:buChar char="•"/>
            </a:pPr>
            <a:r>
              <a:rPr lang="en-US" sz="1050" dirty="0"/>
              <a:t>Decrease unhelpful pain control strategies</a:t>
            </a:r>
          </a:p>
          <a:p>
            <a:r>
              <a:rPr lang="en-US" sz="1100" b="1" dirty="0"/>
              <a:t>Build awareness</a:t>
            </a:r>
          </a:p>
          <a:p>
            <a:pPr marL="342900" indent="-342900">
              <a:buFont typeface="Arial" charset="0"/>
              <a:buChar char="•"/>
            </a:pPr>
            <a:r>
              <a:rPr lang="en-US" sz="1050" dirty="0"/>
              <a:t>Practice mindfulness skills</a:t>
            </a:r>
          </a:p>
          <a:p>
            <a:r>
              <a:rPr lang="en-US" sz="1100" b="1" dirty="0"/>
              <a:t>Engage in life</a:t>
            </a:r>
          </a:p>
          <a:p>
            <a:pPr marL="342900" indent="-342900">
              <a:buFont typeface="Arial" charset="0"/>
              <a:buChar char="•"/>
            </a:pPr>
            <a:r>
              <a:rPr lang="en-US" sz="1050" dirty="0"/>
              <a:t>Set meaningful goals</a:t>
            </a:r>
          </a:p>
          <a:p>
            <a:r>
              <a:rPr lang="en-US" sz="1050" dirty="0">
                <a:sym typeface="Wingdings"/>
              </a:rPr>
              <a:t> </a:t>
            </a:r>
            <a:r>
              <a:rPr lang="en-US" sz="1050" i="1" dirty="0">
                <a:sym typeface="Wingdings"/>
              </a:rPr>
              <a:t>How to live life in a meaningful way (even with pain)</a:t>
            </a:r>
            <a:endParaRPr lang="en-US" sz="1050"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297937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b="0" i="0" kern="1200" dirty="0">
                <a:solidFill>
                  <a:schemeClr val="tx1"/>
                </a:solidFill>
                <a:effectLst/>
                <a:latin typeface="Goudy Oldstyle Std Regular" charset="0"/>
                <a:ea typeface="+mn-ea"/>
                <a:cs typeface="+mn-cs"/>
              </a:rPr>
              <a:t>Standardized &amp; validated</a:t>
            </a:r>
            <a:r>
              <a:rPr lang="en-US" sz="1200" b="0" i="0" kern="1200" baseline="0" dirty="0">
                <a:solidFill>
                  <a:schemeClr val="tx1"/>
                </a:solidFill>
                <a:effectLst/>
                <a:latin typeface="Goudy Oldstyle Std Regular" charset="0"/>
                <a:ea typeface="+mn-ea"/>
                <a:cs typeface="+mn-cs"/>
              </a:rPr>
              <a:t> self-report measures…</a:t>
            </a:r>
          </a:p>
          <a:p>
            <a:pPr marL="171450" indent="-171450">
              <a:buFont typeface="Arial" charset="0"/>
              <a:buChar char="•"/>
            </a:pPr>
            <a:r>
              <a:rPr lang="en-US" sz="1200" b="0" i="0" kern="1200" dirty="0">
                <a:solidFill>
                  <a:schemeClr val="tx1"/>
                </a:solidFill>
                <a:effectLst/>
                <a:latin typeface="Goudy Oldstyle Std Regular" charset="0"/>
                <a:ea typeface="+mn-ea"/>
                <a:cs typeface="+mn-cs"/>
              </a:rPr>
              <a:t>The </a:t>
            </a:r>
            <a:r>
              <a:rPr lang="en-US" sz="1200" b="0" i="0" kern="1200" dirty="0" err="1">
                <a:solidFill>
                  <a:schemeClr val="tx1"/>
                </a:solidFill>
                <a:effectLst/>
                <a:latin typeface="Goudy Oldstyle Std Regular" charset="0"/>
                <a:ea typeface="+mn-ea"/>
                <a:cs typeface="+mn-cs"/>
              </a:rPr>
              <a:t>Oswestry</a:t>
            </a:r>
            <a:r>
              <a:rPr lang="en-US" sz="1200" b="0" i="0" kern="1200" dirty="0">
                <a:solidFill>
                  <a:schemeClr val="tx1"/>
                </a:solidFill>
                <a:effectLst/>
                <a:latin typeface="Goudy Oldstyle Std Regular" charset="0"/>
                <a:ea typeface="+mn-ea"/>
                <a:cs typeface="+mn-cs"/>
              </a:rPr>
              <a:t> Disability Index (ODI)[5] is a 10-item self-report scale that assesses perceived disability and functional impairment across a range of daily activities. </a:t>
            </a:r>
          </a:p>
          <a:p>
            <a:pPr marL="171450" indent="-171450">
              <a:buFont typeface="Arial" charset="0"/>
              <a:buChar char="•"/>
            </a:pPr>
            <a:r>
              <a:rPr lang="en-US" sz="1200" b="0" i="1" kern="1200" dirty="0">
                <a:solidFill>
                  <a:schemeClr val="tx1"/>
                </a:solidFill>
                <a:effectLst/>
                <a:latin typeface="Goudy Oldstyle Std Regular" charset="0"/>
                <a:ea typeface="+mn-ea"/>
                <a:cs typeface="+mn-cs"/>
              </a:rPr>
              <a:t>Chronic Pain Acceptance Questionnaire-Revised 20</a:t>
            </a:r>
            <a:r>
              <a:rPr lang="en-US" sz="1200" b="0" i="0" kern="1200" dirty="0">
                <a:solidFill>
                  <a:schemeClr val="tx1"/>
                </a:solidFill>
                <a:effectLst/>
                <a:latin typeface="Goudy Oldstyle Std Regular" charset="0"/>
                <a:ea typeface="+mn-ea"/>
                <a:cs typeface="+mn-cs"/>
              </a:rPr>
              <a:t>-item is used to determine effects of treatment on overall pain acceptance. </a:t>
            </a:r>
          </a:p>
          <a:p>
            <a:pPr marL="171450" indent="-171450">
              <a:buFont typeface="Arial" charset="0"/>
              <a:buChar char="•"/>
            </a:pPr>
            <a:r>
              <a:rPr lang="en-US" sz="1200" b="0" i="0" kern="1200" dirty="0">
                <a:solidFill>
                  <a:schemeClr val="tx1"/>
                </a:solidFill>
                <a:effectLst/>
                <a:latin typeface="Goudy Oldstyle Std Regular" charset="0"/>
                <a:ea typeface="+mn-ea"/>
                <a:cs typeface="+mn-cs"/>
              </a:rPr>
              <a:t>The </a:t>
            </a:r>
            <a:r>
              <a:rPr lang="en-US" sz="1200" b="0" i="1" kern="1200" dirty="0">
                <a:solidFill>
                  <a:schemeClr val="tx1"/>
                </a:solidFill>
                <a:effectLst/>
                <a:latin typeface="Goudy Oldstyle Std Regular" charset="0"/>
                <a:ea typeface="+mn-ea"/>
                <a:cs typeface="+mn-cs"/>
              </a:rPr>
              <a:t>Chronic Pain Values Inventory</a:t>
            </a:r>
            <a:r>
              <a:rPr lang="en-US" sz="1200" b="0" i="0" kern="1200" dirty="0">
                <a:solidFill>
                  <a:schemeClr val="tx1"/>
                </a:solidFill>
                <a:effectLst/>
                <a:latin typeface="Goudy Oldstyle Std Regular" charset="0"/>
                <a:ea typeface="+mn-ea"/>
                <a:cs typeface="+mn-cs"/>
              </a:rPr>
              <a:t> (CPVI) --engagement in values-based activity  - </a:t>
            </a:r>
            <a:r>
              <a:rPr lang="en-US" sz="1200" b="0" i="0" u="none" strike="noStrike" kern="1200" baseline="0" dirty="0">
                <a:solidFill>
                  <a:schemeClr val="tx1"/>
                </a:solidFill>
                <a:latin typeface="Goudy Oldstyle Std Regular" charset="0"/>
                <a:ea typeface="+mn-ea"/>
                <a:cs typeface="+mn-cs"/>
              </a:rPr>
              <a:t>is designed to assess importance and success in six domains of personal values. We focused on the </a:t>
            </a:r>
            <a:r>
              <a:rPr lang="en-US" dirty="0" err="1"/>
              <a:t>Discrepancyscore</a:t>
            </a:r>
            <a:r>
              <a:rPr lang="en-US" dirty="0"/>
              <a:t>, which is the difference between Importance and Success subscales. </a:t>
            </a:r>
            <a:r>
              <a:rPr lang="en-US" sz="1200" b="0" i="0" u="none" strike="noStrike" kern="1200" baseline="0" dirty="0">
                <a:solidFill>
                  <a:schemeClr val="tx1"/>
                </a:solidFill>
                <a:latin typeface="Goudy Oldstyle Std Regular" charset="0"/>
                <a:ea typeface="+mn-ea"/>
                <a:cs typeface="+mn-cs"/>
              </a:rPr>
              <a:t>Values domains include family, intimate relations, friends, work, health, and growth or learning.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baseline="0" dirty="0">
                <a:solidFill>
                  <a:schemeClr val="tx1"/>
                </a:solidFill>
                <a:latin typeface="Goudy Oldstyle Std Regular" charset="0"/>
                <a:ea typeface="+mn-ea"/>
                <a:cs typeface="+mn-cs"/>
              </a:rPr>
              <a:t>**MEDICATION MISUSE: </a:t>
            </a:r>
            <a:r>
              <a:rPr lang="en-US" sz="1200" i="1" dirty="0"/>
              <a:t>Prescription Drug Use Questionnaire-self report</a:t>
            </a:r>
            <a:r>
              <a:rPr lang="en-US" sz="1200" i="1" baseline="30000" dirty="0"/>
              <a:t>2</a:t>
            </a:r>
          </a:p>
          <a:p>
            <a:pPr marL="171450" indent="-171450">
              <a:buFont typeface="Arial" charset="0"/>
              <a:buChar char="•"/>
            </a:pPr>
            <a:endParaRPr lang="en-US" sz="1200" b="0" i="0" u="none" strike="noStrike" kern="1200" baseline="0" dirty="0">
              <a:solidFill>
                <a:schemeClr val="tx1"/>
              </a:solidFill>
              <a:latin typeface="Goudy Oldstyle Std Regular"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Satisfaction, Recruitment, Retention, Fidelity</a:t>
            </a:r>
          </a:p>
          <a:p>
            <a:r>
              <a:rPr lang="en-US" sz="1200" b="1" dirty="0"/>
              <a:t>Secondary</a:t>
            </a:r>
            <a:r>
              <a:rPr lang="en-US" sz="1200" i="1" dirty="0"/>
              <a:t> </a:t>
            </a:r>
            <a:r>
              <a:rPr lang="en-US" sz="1200" b="1" dirty="0"/>
              <a:t>Outcomes</a:t>
            </a:r>
          </a:p>
          <a:p>
            <a:pPr marL="285750" indent="-285750">
              <a:buFont typeface="Arial" panose="020B0604020202020204" pitchFamily="34" charset="0"/>
              <a:buChar char="•"/>
            </a:pPr>
            <a:r>
              <a:rPr lang="en-US" sz="1200" dirty="0"/>
              <a:t>Depression: </a:t>
            </a:r>
            <a:r>
              <a:rPr lang="en-US" sz="1200" i="1" dirty="0"/>
              <a:t>PHQ-9</a:t>
            </a:r>
            <a:r>
              <a:rPr lang="en-US" sz="1200" dirty="0"/>
              <a:t> (routine clinical care)</a:t>
            </a:r>
            <a:endParaRPr lang="en-US" sz="1200" i="1" dirty="0"/>
          </a:p>
          <a:p>
            <a:pPr marL="285750" indent="-285750">
              <a:buFont typeface="Arial" panose="020B0604020202020204" pitchFamily="34" charset="0"/>
              <a:buChar char="•"/>
            </a:pPr>
            <a:r>
              <a:rPr lang="en-US" sz="1200" dirty="0"/>
              <a:t>Self-Compassion: </a:t>
            </a:r>
            <a:r>
              <a:rPr lang="en-US" sz="1200" i="1" dirty="0"/>
              <a:t>Self-Compassion Scale</a:t>
            </a:r>
          </a:p>
          <a:p>
            <a:pPr marL="171450" indent="-171450">
              <a:buFont typeface="Arial" charset="0"/>
              <a:buChar char="•"/>
            </a:pPr>
            <a:endParaRPr lang="en-US" sz="1200" b="0" i="0" u="none" strike="noStrike" kern="1200" baseline="0" dirty="0">
              <a:solidFill>
                <a:schemeClr val="tx1"/>
              </a:solidFill>
              <a:latin typeface="Goudy Oldstyle Std Regular"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3707277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2353984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r>
              <a:rPr lang="en-US" dirty="0"/>
              <a:t>Hamilton, A. B. (2013). Qualitative methods in rapid turn-around health services research. </a:t>
            </a:r>
            <a:r>
              <a:rPr lang="en-US" i="1" dirty="0"/>
              <a:t>VA HSR&amp;D </a:t>
            </a:r>
            <a:r>
              <a:rPr lang="en-US" i="1" dirty="0" err="1"/>
              <a:t>Cyberseminar</a:t>
            </a:r>
            <a:r>
              <a:rPr lang="en-US" dirty="0"/>
              <a:t>. </a:t>
            </a:r>
          </a:p>
          <a:p>
            <a:pPr defTabSz="929305">
              <a:defRPr/>
            </a:pPr>
            <a:r>
              <a:rPr lang="en-US" dirty="0"/>
              <a:t>Gale RC, Wu J, </a:t>
            </a:r>
            <a:r>
              <a:rPr lang="en-US" dirty="0" err="1"/>
              <a:t>Erhardt</a:t>
            </a:r>
            <a:r>
              <a:rPr lang="en-US" dirty="0"/>
              <a:t> T, </a:t>
            </a:r>
            <a:r>
              <a:rPr lang="en-US" dirty="0" err="1"/>
              <a:t>Bounthavong</a:t>
            </a:r>
            <a:r>
              <a:rPr lang="en-US" dirty="0"/>
              <a:t> M, Reardon CM, </a:t>
            </a:r>
            <a:r>
              <a:rPr lang="en-US" dirty="0" err="1"/>
              <a:t>Damschroder</a:t>
            </a:r>
            <a:r>
              <a:rPr lang="en-US" dirty="0"/>
              <a:t> LJ, </a:t>
            </a:r>
            <a:r>
              <a:rPr lang="en-US" dirty="0" err="1"/>
              <a:t>Midboe</a:t>
            </a:r>
            <a:r>
              <a:rPr lang="en-US" dirty="0"/>
              <a:t> AM. Implementation Science. 2019 Dec;14(1):11.</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2772409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Gender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Ethnicity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3246344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present 2 ways of meaningfully looking at &amp; understanding findings. All results </a:t>
            </a:r>
            <a:r>
              <a:rPr lang="en-US" dirty="0" err="1"/>
              <a:t>interp</a:t>
            </a:r>
            <a:r>
              <a:rPr lang="en-US" dirty="0"/>
              <a:t> w great caution due to small sample size...First, I’ll share the group means and changes over time.. Although inferential statistics</a:t>
            </a:r>
            <a:r>
              <a:rPr lang="en-US" baseline="0" dirty="0"/>
              <a:t> are not of primary interest at this research phase, we did </a:t>
            </a:r>
            <a:r>
              <a:rPr lang="en-US" dirty="0"/>
              <a:t>conduct mixed model analyses. Despite being underpowered </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467489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Hispanic/Latino slightly under-represented compared to demographics in city of SA… commercial clinic – relatively high education/SES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99235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Research focused on improving long-term weight maintenance, has lead to the investigation of the psychological factors involved in health-related behavior changes.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Lillis, et al. (2009) suggest that part of the problem may be the lack of attention given to the psychological variables involved in such behavior goals.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A3D927-1B13-7343-9422-003989CE9417}" type="slidenum">
              <a:rPr lang="en-US" smtClean="0"/>
              <a:t>9</a:t>
            </a:fld>
            <a:endParaRPr lang="en-US" dirty="0"/>
          </a:p>
        </p:txBody>
      </p:sp>
    </p:spTree>
    <p:extLst>
      <p:ext uri="{BB962C8B-B14F-4D97-AF65-F5344CB8AC3E}">
        <p14:creationId xmlns:p14="http://schemas.microsoft.com/office/powerpoint/2010/main" val="13515859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t>validated Prescription Drug Use Questionnaire-self report</a:t>
            </a:r>
            <a:r>
              <a:rPr lang="en-US" sz="1200" i="1" baseline="30000" dirty="0"/>
              <a:t>2</a:t>
            </a:r>
          </a:p>
          <a:p>
            <a:r>
              <a:rPr lang="en-US" baseline="0" dirty="0"/>
              <a:t>There were no significant differences nor relationships between groups on pain medications, </a:t>
            </a:r>
            <a:r>
              <a:rPr lang="en-US" baseline="0" dirty="0" err="1"/>
              <a:t>hx</a:t>
            </a:r>
            <a:r>
              <a:rPr lang="en-US" baseline="0" dirty="0"/>
              <a:t> of mental health dx, disability status, current pain intensity, chronic pain duration nor on gender/ethnicity/marital status/education/race/employment type</a:t>
            </a:r>
          </a:p>
          <a:p>
            <a:endParaRPr lang="en-US" baseline="0" dirty="0"/>
          </a:p>
          <a:p>
            <a:r>
              <a:rPr lang="en-US" baseline="0" dirty="0"/>
              <a:t>Current ways of categorizing pain… </a:t>
            </a:r>
            <a:r>
              <a:rPr lang="en-US" sz="1200" b="0" i="0" kern="1200" dirty="0">
                <a:solidFill>
                  <a:schemeClr val="tx1"/>
                </a:solidFill>
                <a:effectLst/>
                <a:latin typeface="Goudy Oldstyle Std Regular" charset="0"/>
                <a:ea typeface="+mn-ea"/>
                <a:cs typeface="+mn-cs"/>
              </a:rPr>
              <a:t>Nociceptive – there has been an injury and pain is a direct response to tissue damage… </a:t>
            </a:r>
            <a:r>
              <a:rPr lang="en-US" sz="1200" b="0" i="0" kern="1200" dirty="0" err="1">
                <a:solidFill>
                  <a:schemeClr val="tx1"/>
                </a:solidFill>
                <a:effectLst/>
                <a:latin typeface="Goudy Oldstyle Std Regular" charset="0"/>
                <a:ea typeface="+mn-ea"/>
                <a:cs typeface="+mn-cs"/>
              </a:rPr>
              <a:t>Neuroplastic</a:t>
            </a:r>
            <a:r>
              <a:rPr lang="en-US" sz="1200" b="0" i="0" kern="1200" dirty="0">
                <a:solidFill>
                  <a:schemeClr val="tx1"/>
                </a:solidFill>
                <a:effectLst/>
                <a:latin typeface="Goudy Oldstyle Std Regular" charset="0"/>
                <a:ea typeface="+mn-ea"/>
                <a:cs typeface="+mn-cs"/>
              </a:rPr>
              <a:t> – this is the new term being used to describe “central pain processing”;  (e.g., FMS)…</a:t>
            </a:r>
            <a:r>
              <a:rPr lang="en-US" sz="1200" b="0" i="0" kern="1200" baseline="0" dirty="0">
                <a:solidFill>
                  <a:schemeClr val="tx1"/>
                </a:solidFill>
                <a:effectLst/>
                <a:latin typeface="Goudy Oldstyle Std Regular" charset="0"/>
                <a:ea typeface="+mn-ea"/>
                <a:cs typeface="+mn-cs"/>
              </a:rPr>
              <a:t> </a:t>
            </a:r>
            <a:r>
              <a:rPr lang="en-US" sz="1200" b="0" i="0" kern="1200" dirty="0">
                <a:solidFill>
                  <a:schemeClr val="tx1"/>
                </a:solidFill>
                <a:effectLst/>
                <a:latin typeface="Goudy Oldstyle Std Regular" charset="0"/>
                <a:ea typeface="+mn-ea"/>
                <a:cs typeface="+mn-cs"/>
              </a:rPr>
              <a:t>Neuropathic – nerve</a:t>
            </a:r>
            <a:r>
              <a:rPr lang="en-US" sz="1200" b="0" i="0" kern="1200" baseline="0" dirty="0">
                <a:solidFill>
                  <a:schemeClr val="tx1"/>
                </a:solidFill>
                <a:effectLst/>
                <a:latin typeface="Goudy Oldstyle Std Regular" charset="0"/>
                <a:ea typeface="+mn-ea"/>
                <a:cs typeface="+mn-cs"/>
              </a:rPr>
              <a:t> pain</a:t>
            </a:r>
            <a:endParaRPr lang="en-US" sz="1200" b="0" i="0" kern="1200" dirty="0">
              <a:solidFill>
                <a:schemeClr val="tx1"/>
              </a:solidFill>
              <a:effectLst/>
              <a:latin typeface="Goudy Oldstyle Std Regular"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3497470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Goudy Oldstyle Std Regular" charset="0"/>
                <a:ea typeface="+mn-ea"/>
                <a:cs typeface="+mn-cs"/>
              </a:rPr>
              <a:t>Note: zoomed in for better visual inspection; </a:t>
            </a:r>
          </a:p>
          <a:p>
            <a:r>
              <a:rPr lang="en-US" sz="1200" b="0" i="0" kern="1200" dirty="0">
                <a:solidFill>
                  <a:schemeClr val="tx1"/>
                </a:solidFill>
                <a:effectLst/>
                <a:latin typeface="Goudy Oldstyle Std Regular" charset="0"/>
                <a:ea typeface="+mn-ea"/>
                <a:cs typeface="+mn-cs"/>
              </a:rPr>
              <a:t> General linear mixed regression models with repeated measures were conducted and found that physical disability significantly improved in the FACT arm from pre-post at 12 weeks (p=0.002) and at 6 months (p=0.023). The E-TAU group also showed significant improvement from baseline to 12 weeks (p=0.003), but not at 6 months (p=0.546). Differences between groups were not significant after treatment at12 weeks (p=0.675) or at 6 month follow-up (p=0.196).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Goudy Oldstyle Std Regular" charset="0"/>
                <a:ea typeface="+mn-ea"/>
                <a:cs typeface="+mn-cs"/>
              </a:rPr>
              <a:t>There was a small-medium effect size in the FACT arm in pre-post disability scores at post-treatment (12 weeks), </a:t>
            </a:r>
            <a:r>
              <a:rPr lang="en-US" sz="1200" b="0" i="1" kern="1200" dirty="0">
                <a:solidFill>
                  <a:schemeClr val="tx1"/>
                </a:solidFill>
                <a:effectLst/>
                <a:latin typeface="Goudy Oldstyle Std Regular" charset="0"/>
                <a:ea typeface="+mn-ea"/>
                <a:cs typeface="+mn-cs"/>
              </a:rPr>
              <a:t>d</a:t>
            </a:r>
            <a:r>
              <a:rPr lang="en-US" sz="1200" b="0" i="0" kern="1200" dirty="0">
                <a:solidFill>
                  <a:schemeClr val="tx1"/>
                </a:solidFill>
                <a:effectLst/>
                <a:latin typeface="Goudy Oldstyle Std Regular" charset="0"/>
                <a:ea typeface="+mn-ea"/>
                <a:cs typeface="+mn-cs"/>
              </a:rPr>
              <a:t>=0.38 (95% CL, 0.15 - 0.62) with some decrease at follow-up (24 weeks), </a:t>
            </a:r>
            <a:r>
              <a:rPr lang="en-US" sz="1200" b="0" i="1" kern="1200" dirty="0">
                <a:solidFill>
                  <a:schemeClr val="tx1"/>
                </a:solidFill>
                <a:effectLst/>
                <a:latin typeface="Goudy Oldstyle Std Regular" charset="0"/>
                <a:ea typeface="+mn-ea"/>
                <a:cs typeface="+mn-cs"/>
              </a:rPr>
              <a:t>d</a:t>
            </a:r>
            <a:r>
              <a:rPr lang="en-US" sz="1200" b="0" i="0" kern="1200" dirty="0">
                <a:solidFill>
                  <a:schemeClr val="tx1"/>
                </a:solidFill>
                <a:effectLst/>
                <a:latin typeface="Goudy Oldstyle Std Regular" charset="0"/>
                <a:ea typeface="+mn-ea"/>
                <a:cs typeface="+mn-cs"/>
              </a:rPr>
              <a:t>=0.27 (95% CL, 0.04 - 0.49). Effect sizes in the E-TAU arm post-treatment was small-medium </a:t>
            </a:r>
            <a:r>
              <a:rPr lang="en-US" sz="1200" b="0" i="1" kern="1200" dirty="0">
                <a:solidFill>
                  <a:schemeClr val="tx1"/>
                </a:solidFill>
                <a:effectLst/>
                <a:latin typeface="Goudy Oldstyle Std Regular" charset="0"/>
                <a:ea typeface="+mn-ea"/>
                <a:cs typeface="+mn-cs"/>
              </a:rPr>
              <a:t>d</a:t>
            </a:r>
            <a:r>
              <a:rPr lang="en-US" sz="1200" b="0" i="0" kern="1200" dirty="0">
                <a:solidFill>
                  <a:schemeClr val="tx1"/>
                </a:solidFill>
                <a:effectLst/>
                <a:latin typeface="Goudy Oldstyle Std Regular" charset="0"/>
                <a:ea typeface="+mn-ea"/>
                <a:cs typeface="+mn-cs"/>
              </a:rPr>
              <a:t>=0.32 (95% CL, 0.11 - 0.52) and at follow-up there was a miniscule effect at </a:t>
            </a:r>
            <a:r>
              <a:rPr lang="en-US" sz="1200" b="0" i="1" kern="1200" dirty="0">
                <a:solidFill>
                  <a:schemeClr val="tx1"/>
                </a:solidFill>
                <a:effectLst/>
                <a:latin typeface="Goudy Oldstyle Std Regular" charset="0"/>
                <a:ea typeface="+mn-ea"/>
                <a:cs typeface="+mn-cs"/>
              </a:rPr>
              <a:t>d</a:t>
            </a:r>
            <a:r>
              <a:rPr lang="en-US" sz="1200" b="0" i="0" kern="1200" dirty="0">
                <a:solidFill>
                  <a:schemeClr val="tx1"/>
                </a:solidFill>
                <a:effectLst/>
                <a:latin typeface="Goudy Oldstyle Std Regular" charset="0"/>
                <a:ea typeface="+mn-ea"/>
                <a:cs typeface="+mn-cs"/>
              </a:rPr>
              <a:t>=0.06 (95% CL, 0.14 - 0.27). Effect sizes between arms at post-treatment was trivial [</a:t>
            </a:r>
            <a:r>
              <a:rPr lang="en-US" sz="1200" b="0" i="1" kern="1200" dirty="0">
                <a:solidFill>
                  <a:schemeClr val="tx1"/>
                </a:solidFill>
                <a:effectLst/>
                <a:latin typeface="Goudy Oldstyle Std Regular" charset="0"/>
                <a:ea typeface="+mn-ea"/>
                <a:cs typeface="+mn-cs"/>
              </a:rPr>
              <a:t>d</a:t>
            </a:r>
            <a:r>
              <a:rPr lang="en-US" sz="1200" b="0" i="0" kern="1200" dirty="0">
                <a:solidFill>
                  <a:schemeClr val="tx1"/>
                </a:solidFill>
                <a:effectLst/>
                <a:latin typeface="Goudy Oldstyle Std Regular" charset="0"/>
                <a:ea typeface="+mn-ea"/>
                <a:cs typeface="+mn-cs"/>
              </a:rPr>
              <a:t>=0.07 (95% CL, -0.25 - 0.38)], but at follow-up, the effect size had increased to “small” at </a:t>
            </a:r>
            <a:r>
              <a:rPr lang="en-US" sz="1200" b="0" i="1" kern="1200" dirty="0">
                <a:solidFill>
                  <a:schemeClr val="tx1"/>
                </a:solidFill>
                <a:effectLst/>
                <a:latin typeface="Goudy Oldstyle Std Regular" charset="0"/>
                <a:ea typeface="+mn-ea"/>
                <a:cs typeface="+mn-cs"/>
              </a:rPr>
              <a:t>d</a:t>
            </a:r>
            <a:r>
              <a:rPr lang="en-US" sz="1200" b="0" i="0" kern="1200" dirty="0">
                <a:solidFill>
                  <a:schemeClr val="tx1"/>
                </a:solidFill>
                <a:effectLst/>
                <a:latin typeface="Goudy Oldstyle Std Regular" charset="0"/>
                <a:ea typeface="+mn-ea"/>
                <a:cs typeface="+mn-cs"/>
              </a:rPr>
              <a:t>=0.20 (95% CL, 0.11 - 0.51).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23767303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Goudy Oldstyle Std Regular" charset="0"/>
                <a:ea typeface="+mn-ea"/>
                <a:cs typeface="+mn-cs"/>
              </a:rPr>
              <a:t>Findings from general linear mixed regression models with repeated measures indicated that chronic pain acceptance increased from pre-post treatment (12 weeks) for the FACT group and decreased for the control group, but these changes were not significant (p=0.51 and p=0.147). However, by follow-up (24 weeks), the FACT arm evidenced a significant increase in chronic pain acceptance from baseline (p=0.49) and the ETAU arm experienced a significant decrease (p=0.082); the differences between the groups was significant (0.009).</a:t>
            </a:r>
          </a:p>
          <a:p>
            <a:r>
              <a:rPr lang="en-US" sz="1200" b="0" i="0" kern="1200" dirty="0">
                <a:solidFill>
                  <a:schemeClr val="tx1"/>
                </a:solidFill>
                <a:effectLst/>
                <a:latin typeface="Goudy Oldstyle Std Regular" charset="0"/>
                <a:ea typeface="+mn-ea"/>
                <a:cs typeface="+mn-cs"/>
              </a:rPr>
              <a:t>     There was a minimal effect size in the FACT arm in pre-post chronic pain acceptance at post-treatment (12 weeks), </a:t>
            </a:r>
            <a:r>
              <a:rPr lang="en-US" sz="1200" b="0" i="1" kern="1200" dirty="0">
                <a:solidFill>
                  <a:schemeClr val="tx1"/>
                </a:solidFill>
                <a:effectLst/>
                <a:latin typeface="Goudy Oldstyle Std Regular" charset="0"/>
                <a:ea typeface="+mn-ea"/>
                <a:cs typeface="+mn-cs"/>
              </a:rPr>
              <a:t>d</a:t>
            </a:r>
            <a:r>
              <a:rPr lang="en-US" sz="1200" b="0" i="0" kern="1200" dirty="0">
                <a:solidFill>
                  <a:schemeClr val="tx1"/>
                </a:solidFill>
                <a:effectLst/>
                <a:latin typeface="Goudy Oldstyle Std Regular" charset="0"/>
                <a:ea typeface="+mn-ea"/>
                <a:cs typeface="+mn-cs"/>
              </a:rPr>
              <a:t>=0.11 (95% CL, -0.23 - 0.46) with a small-medium effect size at follow-up (24 weeks), </a:t>
            </a:r>
            <a:r>
              <a:rPr lang="en-US" sz="1200" b="0" i="1" kern="1200" dirty="0">
                <a:solidFill>
                  <a:schemeClr val="tx1"/>
                </a:solidFill>
                <a:effectLst/>
                <a:latin typeface="Goudy Oldstyle Std Regular" charset="0"/>
                <a:ea typeface="+mn-ea"/>
                <a:cs typeface="+mn-cs"/>
              </a:rPr>
              <a:t>d</a:t>
            </a:r>
            <a:r>
              <a:rPr lang="en-US" sz="1200" b="0" i="0" kern="1200" dirty="0">
                <a:solidFill>
                  <a:schemeClr val="tx1"/>
                </a:solidFill>
                <a:effectLst/>
                <a:latin typeface="Goudy Oldstyle Std Regular" charset="0"/>
                <a:ea typeface="+mn-ea"/>
                <a:cs typeface="+mn-cs"/>
              </a:rPr>
              <a:t>=0.35 (95% CL, 0.00 - 0.69). Effect size for </a:t>
            </a:r>
            <a:r>
              <a:rPr lang="en-US" sz="1200" b="0" i="1" kern="1200" dirty="0">
                <a:solidFill>
                  <a:schemeClr val="tx1"/>
                </a:solidFill>
                <a:effectLst/>
                <a:latin typeface="Goudy Oldstyle Std Regular" charset="0"/>
                <a:ea typeface="+mn-ea"/>
                <a:cs typeface="+mn-cs"/>
              </a:rPr>
              <a:t>decreased</a:t>
            </a:r>
            <a:r>
              <a:rPr lang="en-US" sz="1200" b="0" i="0" kern="1200" dirty="0">
                <a:solidFill>
                  <a:schemeClr val="tx1"/>
                </a:solidFill>
                <a:effectLst/>
                <a:latin typeface="Goudy Oldstyle Std Regular" charset="0"/>
                <a:ea typeface="+mn-ea"/>
                <a:cs typeface="+mn-cs"/>
              </a:rPr>
              <a:t> chronic pain acceptance in the E-TAU arm post-treatment was small </a:t>
            </a:r>
            <a:r>
              <a:rPr lang="en-US" sz="1200" b="0" i="1" kern="1200" dirty="0">
                <a:solidFill>
                  <a:schemeClr val="tx1"/>
                </a:solidFill>
                <a:effectLst/>
                <a:latin typeface="Goudy Oldstyle Std Regular" charset="0"/>
                <a:ea typeface="+mn-ea"/>
                <a:cs typeface="+mn-cs"/>
              </a:rPr>
              <a:t>d</a:t>
            </a:r>
            <a:r>
              <a:rPr lang="en-US" sz="1200" b="0" i="0" kern="1200" dirty="0">
                <a:solidFill>
                  <a:schemeClr val="tx1"/>
                </a:solidFill>
                <a:effectLst/>
                <a:latin typeface="Goudy Oldstyle Std Regular" charset="0"/>
                <a:ea typeface="+mn-ea"/>
                <a:cs typeface="+mn-cs"/>
              </a:rPr>
              <a:t>=0.23 (95% CL, 0.08 - 0.55) and at follow-up there continued to be a small effect at </a:t>
            </a:r>
            <a:r>
              <a:rPr lang="en-US" sz="1200" b="0" i="1" kern="1200" dirty="0">
                <a:solidFill>
                  <a:schemeClr val="tx1"/>
                </a:solidFill>
                <a:effectLst/>
                <a:latin typeface="Goudy Oldstyle Std Regular" charset="0"/>
                <a:ea typeface="+mn-ea"/>
                <a:cs typeface="+mn-cs"/>
              </a:rPr>
              <a:t>d</a:t>
            </a:r>
            <a:r>
              <a:rPr lang="en-US" sz="1200" b="0" i="0" kern="1200" dirty="0">
                <a:solidFill>
                  <a:schemeClr val="tx1"/>
                </a:solidFill>
                <a:effectLst/>
                <a:latin typeface="Goudy Oldstyle Std Regular" charset="0"/>
                <a:ea typeface="+mn-ea"/>
                <a:cs typeface="+mn-cs"/>
              </a:rPr>
              <a:t>=0.28 (95% CL, 0.04 - 0.60). Effect sizes for chronic pain acceptance between arms at post-treatment was small-medium [</a:t>
            </a:r>
            <a:r>
              <a:rPr lang="en-US" sz="1200" b="0" i="1" kern="1200" dirty="0">
                <a:solidFill>
                  <a:schemeClr val="tx1"/>
                </a:solidFill>
                <a:effectLst/>
                <a:latin typeface="Goudy Oldstyle Std Regular" charset="0"/>
                <a:ea typeface="+mn-ea"/>
                <a:cs typeface="+mn-cs"/>
              </a:rPr>
              <a:t>d</a:t>
            </a:r>
            <a:r>
              <a:rPr lang="en-US" sz="1200" b="0" i="0" kern="1200" dirty="0">
                <a:solidFill>
                  <a:schemeClr val="tx1"/>
                </a:solidFill>
                <a:effectLst/>
                <a:latin typeface="Goudy Oldstyle Std Regular" charset="0"/>
                <a:ea typeface="+mn-ea"/>
                <a:cs typeface="+mn-cs"/>
              </a:rPr>
              <a:t>=0.35 (95% CL, -0.12 - 0.82)], but at follow-up, the effect size increased to medium-large at </a:t>
            </a:r>
            <a:r>
              <a:rPr lang="en-US" sz="1200" b="0" i="1" kern="1200" dirty="0">
                <a:solidFill>
                  <a:schemeClr val="tx1"/>
                </a:solidFill>
                <a:effectLst/>
                <a:latin typeface="Goudy Oldstyle Std Regular" charset="0"/>
                <a:ea typeface="+mn-ea"/>
                <a:cs typeface="+mn-cs"/>
              </a:rPr>
              <a:t>d</a:t>
            </a:r>
            <a:r>
              <a:rPr lang="en-US" sz="1200" b="0" i="0" kern="1200" dirty="0">
                <a:solidFill>
                  <a:schemeClr val="tx1"/>
                </a:solidFill>
                <a:effectLst/>
                <a:latin typeface="Goudy Oldstyle Std Regular" charset="0"/>
                <a:ea typeface="+mn-ea"/>
                <a:cs typeface="+mn-cs"/>
              </a:rPr>
              <a:t>=0.63 (95% CL, 0.16 – 1.10).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3605035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Goudy Oldstyle Std Regular" charset="0"/>
                <a:ea typeface="+mn-ea"/>
                <a:cs typeface="+mn-cs"/>
              </a:rPr>
              <a:t>the discrepancy significantly decreased in the FACT arm from pre-post treatment (12 weeks=.0003) and at follow-up (24 weeks; p=0.013); the differences between groups was not significant (p=.634). The E-TAU group also evidenced significantly decreased discrepancy scores at post-treatment (p=0.0009) and follow-up (p=0.044). Differences between the groups at follow-up was not significant (p=0.545).</a:t>
            </a:r>
          </a:p>
          <a:p>
            <a:endParaRPr lang="en-US" sz="1200" b="0" i="0" kern="1200" dirty="0">
              <a:solidFill>
                <a:schemeClr val="tx1"/>
              </a:solidFill>
              <a:effectLst/>
              <a:latin typeface="Goudy Oldstyle Std Regular" charset="0"/>
              <a:ea typeface="+mn-ea"/>
              <a:cs typeface="+mn-cs"/>
            </a:endParaRPr>
          </a:p>
          <a:p>
            <a:r>
              <a:rPr lang="en-US" sz="1200" b="0" i="0" kern="1200" dirty="0">
                <a:solidFill>
                  <a:schemeClr val="tx1"/>
                </a:solidFill>
                <a:effectLst/>
                <a:latin typeface="Goudy Oldstyle Std Regular" charset="0"/>
                <a:ea typeface="+mn-ea"/>
                <a:cs typeface="+mn-cs"/>
              </a:rPr>
              <a:t>There was a large effect size in the FACT arm in pre-post discrepancy scores at post-treatment (12 weeks), </a:t>
            </a:r>
            <a:r>
              <a:rPr lang="en-US" sz="1200" b="0" i="1" kern="1200" dirty="0">
                <a:solidFill>
                  <a:schemeClr val="tx1"/>
                </a:solidFill>
                <a:effectLst/>
                <a:latin typeface="Goudy Oldstyle Std Regular" charset="0"/>
                <a:ea typeface="+mn-ea"/>
                <a:cs typeface="+mn-cs"/>
              </a:rPr>
              <a:t>d</a:t>
            </a:r>
            <a:r>
              <a:rPr lang="en-US" sz="1200" b="0" i="0" kern="1200" dirty="0">
                <a:solidFill>
                  <a:schemeClr val="tx1"/>
                </a:solidFill>
                <a:effectLst/>
                <a:latin typeface="Goudy Oldstyle Std Regular" charset="0"/>
                <a:ea typeface="+mn-ea"/>
                <a:cs typeface="+mn-cs"/>
              </a:rPr>
              <a:t>=0.1.14 (95% CL, 0.54 – 1.74) and medium-large at follow-up (24 weeks), </a:t>
            </a:r>
            <a:r>
              <a:rPr lang="en-US" sz="1200" b="0" i="1" kern="1200" dirty="0">
                <a:solidFill>
                  <a:schemeClr val="tx1"/>
                </a:solidFill>
                <a:effectLst/>
                <a:latin typeface="Goudy Oldstyle Std Regular" charset="0"/>
                <a:ea typeface="+mn-ea"/>
                <a:cs typeface="+mn-cs"/>
              </a:rPr>
              <a:t>d</a:t>
            </a:r>
            <a:r>
              <a:rPr lang="en-US" sz="1200" b="0" i="0" kern="1200" dirty="0">
                <a:solidFill>
                  <a:schemeClr val="tx1"/>
                </a:solidFill>
                <a:effectLst/>
                <a:latin typeface="Goudy Oldstyle Std Regular" charset="0"/>
                <a:ea typeface="+mn-ea"/>
                <a:cs typeface="+mn-cs"/>
              </a:rPr>
              <a:t>=0.76 (95% CL, 0.16 – 1.36). Effect size for pre-post discrepancy scores in the E-TAU arm at post-treatment was also large, </a:t>
            </a:r>
            <a:r>
              <a:rPr lang="en-US" sz="1200" b="0" i="1" kern="1200" dirty="0">
                <a:solidFill>
                  <a:schemeClr val="tx1"/>
                </a:solidFill>
                <a:effectLst/>
                <a:latin typeface="Goudy Oldstyle Std Regular" charset="0"/>
                <a:ea typeface="+mn-ea"/>
                <a:cs typeface="+mn-cs"/>
              </a:rPr>
              <a:t>d</a:t>
            </a:r>
            <a:r>
              <a:rPr lang="en-US" sz="1200" b="0" i="0" kern="1200" dirty="0">
                <a:solidFill>
                  <a:schemeClr val="tx1"/>
                </a:solidFill>
                <a:effectLst/>
                <a:latin typeface="Goudy Oldstyle Std Regular" charset="0"/>
                <a:ea typeface="+mn-ea"/>
                <a:cs typeface="+mn-cs"/>
              </a:rPr>
              <a:t>=0.94 (95% CL, 0.39 – 1.49), with a medium effect size at follow-up, </a:t>
            </a:r>
            <a:r>
              <a:rPr lang="en-US" sz="1200" b="0" i="1" kern="1200" dirty="0">
                <a:solidFill>
                  <a:schemeClr val="tx1"/>
                </a:solidFill>
                <a:effectLst/>
                <a:latin typeface="Goudy Oldstyle Std Regular" charset="0"/>
                <a:ea typeface="+mn-ea"/>
                <a:cs typeface="+mn-cs"/>
              </a:rPr>
              <a:t>d</a:t>
            </a:r>
            <a:r>
              <a:rPr lang="en-US" sz="1200" b="0" i="0" kern="1200" dirty="0">
                <a:solidFill>
                  <a:schemeClr val="tx1"/>
                </a:solidFill>
                <a:effectLst/>
                <a:latin typeface="Goudy Oldstyle Std Regular" charset="0"/>
                <a:ea typeface="+mn-ea"/>
                <a:cs typeface="+mn-cs"/>
              </a:rPr>
              <a:t>=0.51 (95% CL, -0.04 – 1.06). Effect sizes for discrepancy scores between arms was small at post-treatment [</a:t>
            </a:r>
            <a:r>
              <a:rPr lang="en-US" sz="1200" b="0" i="1" kern="1200" dirty="0">
                <a:solidFill>
                  <a:schemeClr val="tx1"/>
                </a:solidFill>
                <a:effectLst/>
                <a:latin typeface="Goudy Oldstyle Std Regular" charset="0"/>
                <a:ea typeface="+mn-ea"/>
                <a:cs typeface="+mn-cs"/>
              </a:rPr>
              <a:t>d</a:t>
            </a:r>
            <a:r>
              <a:rPr lang="en-US" sz="1200" b="0" i="0" kern="1200" dirty="0">
                <a:solidFill>
                  <a:schemeClr val="tx1"/>
                </a:solidFill>
                <a:effectLst/>
                <a:latin typeface="Goudy Oldstyle Std Regular" charset="0"/>
                <a:ea typeface="+mn-ea"/>
                <a:cs typeface="+mn-cs"/>
              </a:rPr>
              <a:t>=0.20 (95% CL, -1.01 -0.62)] and at follow-up [</a:t>
            </a:r>
            <a:r>
              <a:rPr lang="en-US" sz="1200" b="0" i="1" kern="1200" dirty="0">
                <a:solidFill>
                  <a:schemeClr val="tx1"/>
                </a:solidFill>
                <a:effectLst/>
                <a:latin typeface="Goudy Oldstyle Std Regular" charset="0"/>
                <a:ea typeface="+mn-ea"/>
                <a:cs typeface="+mn-cs"/>
              </a:rPr>
              <a:t>d</a:t>
            </a:r>
            <a:r>
              <a:rPr lang="en-US" sz="1200" b="0" i="0" kern="1200" dirty="0">
                <a:solidFill>
                  <a:schemeClr val="tx1"/>
                </a:solidFill>
                <a:effectLst/>
                <a:latin typeface="Goudy Oldstyle Std Regular" charset="0"/>
                <a:ea typeface="+mn-ea"/>
                <a:cs typeface="+mn-cs"/>
              </a:rPr>
              <a:t>=0.25 (95% CL, -1.06 - 0.56)].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2827925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Goudy Oldstyle Std Regular" charset="0"/>
                <a:ea typeface="+mn-ea"/>
                <a:cs typeface="+mn-cs"/>
              </a:rPr>
              <a:t>4. Overall, how satisfied are you with this treatment? (</a:t>
            </a:r>
            <a:r>
              <a:rPr lang="en-US" sz="1200" b="0" i="0" u="none" strike="noStrike" kern="1200" baseline="0" dirty="0">
                <a:solidFill>
                  <a:schemeClr val="tx1"/>
                </a:solidFill>
                <a:latin typeface="Goudy Oldstyle Std Regular" charset="0"/>
                <a:ea typeface="+mn-ea"/>
                <a:cs typeface="+mn-cs"/>
              </a:rPr>
              <a:t>Not satisfied at all, neutral, Very Satisfied)</a:t>
            </a:r>
          </a:p>
          <a:p>
            <a:r>
              <a:rPr lang="en-US" sz="1200" b="0" i="1" u="none" strike="noStrike" kern="1200" baseline="0" dirty="0">
                <a:solidFill>
                  <a:schemeClr val="tx1"/>
                </a:solidFill>
                <a:latin typeface="Goudy Oldstyle Std Regular" charset="0"/>
                <a:ea typeface="+mn-ea"/>
                <a:cs typeface="+mn-cs"/>
              </a:rPr>
              <a:t>5. How likely would you be to recommend this treatment to a friend or family member? (</a:t>
            </a:r>
            <a:r>
              <a:rPr lang="en-US" sz="1200" b="0" i="0" u="none" strike="noStrike" kern="1200" baseline="0" dirty="0">
                <a:solidFill>
                  <a:schemeClr val="tx1"/>
                </a:solidFill>
                <a:latin typeface="Goudy Oldstyle Std Regular" charset="0"/>
                <a:ea typeface="+mn-ea"/>
                <a:cs typeface="+mn-cs"/>
              </a:rPr>
              <a:t>Would not … Would definitely recommend )</a:t>
            </a:r>
          </a:p>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35049108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24183936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34527008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8489" indent="-348489">
              <a:buFont typeface="Arial" charset="0"/>
              <a:buChar char="•"/>
            </a:pP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11738860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6889461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1776784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latin typeface="+mn-lt"/>
                <a:ea typeface="+mn-ea"/>
                <a:cs typeface="+mn-cs"/>
              </a:rPr>
              <a:t>Research suggests that ACT is an effective treatment for anxiety disorders, psychosis, chronic pain, depression, substance abuse, and more. </a:t>
            </a:r>
          </a:p>
          <a:p>
            <a:pPr marL="171450" indent="-171450">
              <a:buFont typeface="Arial"/>
              <a:buChar char="•"/>
            </a:pPr>
            <a:endParaRPr lang="en-US" sz="1200"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Research data has also indicated higher client satisfaction rates and lower rates of drop out compared to other treatments (Stoddard &amp; Afari, 2014). </a:t>
            </a:r>
          </a:p>
          <a:p>
            <a:endParaRPr lang="en-US" dirty="0"/>
          </a:p>
        </p:txBody>
      </p:sp>
      <p:sp>
        <p:nvSpPr>
          <p:cNvPr id="4" name="Slide Number Placeholder 3"/>
          <p:cNvSpPr>
            <a:spLocks noGrp="1"/>
          </p:cNvSpPr>
          <p:nvPr>
            <p:ph type="sldNum" sz="quarter" idx="10"/>
          </p:nvPr>
        </p:nvSpPr>
        <p:spPr/>
        <p:txBody>
          <a:bodyPr/>
          <a:lstStyle/>
          <a:p>
            <a:fld id="{2EA3D927-1B13-7343-9422-003989CE9417}" type="slidenum">
              <a:rPr lang="en-US" smtClean="0"/>
              <a:t>10</a:t>
            </a:fld>
            <a:endParaRPr lang="en-US" dirty="0"/>
          </a:p>
        </p:txBody>
      </p:sp>
    </p:spTree>
    <p:extLst>
      <p:ext uri="{BB962C8B-B14F-4D97-AF65-F5344CB8AC3E}">
        <p14:creationId xmlns:p14="http://schemas.microsoft.com/office/powerpoint/2010/main" val="21441608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8328" lvl="0" indent="0">
              <a:buFont typeface="Arial" panose="020B0604020202020204" pitchFamily="34" charset="0"/>
              <a:buNone/>
            </a:pPr>
            <a:r>
              <a:rPr lang="en-US" altLang="en-US" sz="1200" dirty="0"/>
              <a:t>Other studies of brief ACT interventions tend to be several more hours than 3.5 with 1 hour booster</a:t>
            </a:r>
          </a:p>
          <a:p>
            <a:pPr marL="509778" lvl="0" indent="-171450">
              <a:buFont typeface="Arial" panose="020B0604020202020204" pitchFamily="34" charset="0"/>
              <a:buChar char="•"/>
            </a:pPr>
            <a:r>
              <a:rPr lang="en-US" altLang="en-US" sz="1200" dirty="0"/>
              <a:t>Some elements of a pragmatic trial; Balance/trade-offs</a:t>
            </a:r>
            <a:r>
              <a:rPr lang="mr-IN" altLang="en-US" sz="1200" dirty="0"/>
              <a:t>…</a:t>
            </a:r>
            <a:r>
              <a:rPr lang="en-US" altLang="en-US" sz="1200" dirty="0"/>
              <a:t> concurrent </a:t>
            </a:r>
            <a:r>
              <a:rPr lang="en-US" altLang="en-US" sz="1200" dirty="0" err="1"/>
              <a:t>tx</a:t>
            </a:r>
            <a:r>
              <a:rPr lang="en-US" altLang="en-US" sz="1200" dirty="0"/>
              <a:t> allowed; Pilot established preliminary data to support larger trial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28493731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Focus on Values</a:t>
            </a:r>
          </a:p>
          <a:p>
            <a:pPr marL="342900" indent="-342900">
              <a:buFont typeface="Arial" charset="0"/>
              <a:buChar char="•"/>
            </a:pPr>
            <a:r>
              <a:rPr lang="en-US" dirty="0"/>
              <a:t>Identification of/commitment to</a:t>
            </a:r>
          </a:p>
          <a:p>
            <a:r>
              <a:rPr lang="en-US" sz="1400" b="1" dirty="0"/>
              <a:t>Reduce avoidance coping</a:t>
            </a:r>
          </a:p>
          <a:p>
            <a:pPr marL="342900" indent="-342900">
              <a:buFont typeface="Arial" charset="0"/>
              <a:buChar char="•"/>
            </a:pPr>
            <a:r>
              <a:rPr lang="en-US" dirty="0"/>
              <a:t>Decrease unhelpful pain control strategies</a:t>
            </a:r>
          </a:p>
          <a:p>
            <a:r>
              <a:rPr lang="en-US" sz="1400" b="1" dirty="0"/>
              <a:t>Build awareness</a:t>
            </a:r>
          </a:p>
          <a:p>
            <a:pPr marL="342900" indent="-342900">
              <a:buFont typeface="Arial" charset="0"/>
              <a:buChar char="•"/>
            </a:pPr>
            <a:r>
              <a:rPr lang="en-US" dirty="0"/>
              <a:t>Practice mindfulness skills</a:t>
            </a:r>
          </a:p>
          <a:p>
            <a:r>
              <a:rPr lang="en-US" sz="1400" b="1" dirty="0"/>
              <a:t>Engage in life</a:t>
            </a:r>
          </a:p>
          <a:p>
            <a:pPr marL="342900" indent="-342900">
              <a:buFont typeface="Arial" charset="0"/>
              <a:buChar char="•"/>
            </a:pPr>
            <a:r>
              <a:rPr lang="en-US" dirty="0"/>
              <a:t>Set meaningful goals</a:t>
            </a:r>
          </a:p>
          <a:p>
            <a:r>
              <a:rPr lang="en-US" dirty="0">
                <a:sym typeface="Wingdings"/>
              </a:rPr>
              <a:t> </a:t>
            </a:r>
            <a:r>
              <a:rPr lang="en-US" i="1" dirty="0">
                <a:sym typeface="Wingdings"/>
              </a:rPr>
              <a:t>How to live life in a meaningful way (even with pain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26443018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316-D27F-AB45-B371-AC75D3D4EFC5}" type="slidenum">
              <a:rPr kumimoji="0" lang="en-US" sz="1200" b="0" i="0" u="none" strike="noStrike" kern="1200" cap="none" spc="0" normalizeH="0" baseline="0" noProof="0" smtClean="0">
                <a:ln>
                  <a:noFill/>
                </a:ln>
                <a:solidFill>
                  <a:prstClr val="black"/>
                </a:solidFill>
                <a:effectLst/>
                <a:uLnTx/>
                <a:uFillTx/>
                <a:latin typeface="Goudy Oldstyle Std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22085221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BHC and </a:t>
            </a:r>
            <a:r>
              <a:rPr lang="en-US" dirty="0" err="1"/>
              <a:t>pt</a:t>
            </a:r>
            <a:r>
              <a:rPr lang="en-US" dirty="0"/>
              <a:t> also discussed concept of willingness to experience STEM rather than ignoring/distracting oneself from STEM; Pt reported he was able to practice this with some success and will continue to do engage in "letting the thought (emotion, etc.) be there" rather than focusing on challenging the content of the thought (emotion, </a:t>
            </a:r>
            <a:r>
              <a:rPr lang="en-US" dirty="0" err="1"/>
              <a:t>etc</a:t>
            </a:r>
            <a:r>
              <a:rPr lang="en-US" dirty="0"/>
              <a:t>); </a:t>
            </a:r>
          </a:p>
        </p:txBody>
      </p:sp>
      <p:sp>
        <p:nvSpPr>
          <p:cNvPr id="4" name="Slide Number Placeholder 3"/>
          <p:cNvSpPr>
            <a:spLocks noGrp="1"/>
          </p:cNvSpPr>
          <p:nvPr>
            <p:ph type="sldNum" sz="quarter" idx="5"/>
          </p:nvPr>
        </p:nvSpPr>
        <p:spPr/>
        <p:txBody>
          <a:bodyPr/>
          <a:lstStyle/>
          <a:p>
            <a:fld id="{C58CC1D9-40C7-4057-8ECC-38B7011B2E43}" type="slidenum">
              <a:rPr lang="en-US" smtClean="0"/>
              <a:t>91</a:t>
            </a:fld>
            <a:endParaRPr lang="en-US"/>
          </a:p>
        </p:txBody>
      </p:sp>
    </p:spTree>
    <p:extLst>
      <p:ext uri="{BB962C8B-B14F-4D97-AF65-F5344CB8AC3E}">
        <p14:creationId xmlns:p14="http://schemas.microsoft.com/office/powerpoint/2010/main" val="28825448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BHC and </a:t>
            </a:r>
            <a:r>
              <a:rPr lang="en-US" dirty="0" err="1"/>
              <a:t>pt</a:t>
            </a:r>
            <a:r>
              <a:rPr lang="en-US" dirty="0"/>
              <a:t> also discussed concept of willingness to experience STEM rather than ignoring/distracting oneself from STEM; Pt reported he was able to practice this with some success and will continue to do engage in "letting the thought (emotion, etc.) be there" rather than focusing on challenging the content of the thought (emotion, </a:t>
            </a:r>
            <a:r>
              <a:rPr lang="en-US" dirty="0" err="1"/>
              <a:t>etc</a:t>
            </a:r>
            <a:r>
              <a:rPr lang="en-US" dirty="0"/>
              <a:t>); </a:t>
            </a:r>
          </a:p>
        </p:txBody>
      </p:sp>
      <p:sp>
        <p:nvSpPr>
          <p:cNvPr id="4" name="Slide Number Placeholder 3"/>
          <p:cNvSpPr>
            <a:spLocks noGrp="1"/>
          </p:cNvSpPr>
          <p:nvPr>
            <p:ph type="sldNum" sz="quarter" idx="5"/>
          </p:nvPr>
        </p:nvSpPr>
        <p:spPr/>
        <p:txBody>
          <a:bodyPr/>
          <a:lstStyle/>
          <a:p>
            <a:fld id="{C58CC1D9-40C7-4057-8ECC-38B7011B2E43}" type="slidenum">
              <a:rPr lang="en-US" smtClean="0"/>
              <a:t>92</a:t>
            </a:fld>
            <a:endParaRPr lang="en-US"/>
          </a:p>
        </p:txBody>
      </p:sp>
    </p:spTree>
    <p:extLst>
      <p:ext uri="{BB962C8B-B14F-4D97-AF65-F5344CB8AC3E}">
        <p14:creationId xmlns:p14="http://schemas.microsoft.com/office/powerpoint/2010/main" val="27479349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The areas in white are where Family Therapists</a:t>
            </a:r>
            <a:r>
              <a:rPr lang="en-US" baseline="0" dirty="0"/>
              <a:t> can have a direct influence in this movement. </a:t>
            </a:r>
          </a:p>
          <a:p>
            <a:endParaRPr lang="en-US" baseline="0" dirty="0"/>
          </a:p>
          <a:p>
            <a:r>
              <a:rPr lang="en-US" baseline="0" dirty="0"/>
              <a:t>Payment is also underlined because of how we consider the value and worth of our profession in the future. </a:t>
            </a:r>
          </a:p>
          <a:p>
            <a:endParaRPr lang="en-US" baseline="0" dirty="0"/>
          </a:p>
          <a:p>
            <a:r>
              <a:rPr lang="en-US" baseline="0" dirty="0"/>
              <a:t>“Despite our common history with family medicine, family therapy has more or less been cut off from this discipline. However, the core of family physicians is rooted in trust, relationships, and a life-long relationships. The language Family physicians use to describe patient care as well as the type of relationship they aspire to have are language and skills very familiar to the trained family therapist. Let’s listen to one of it’s champions.”</a:t>
            </a:r>
          </a:p>
          <a:p>
            <a:endParaRPr lang="en-US" baseline="0" dirty="0"/>
          </a:p>
          <a:p>
            <a:r>
              <a:rPr lang="en-US" baseline="0" dirty="0"/>
              <a:t>Lets first talk about our common history with Family Medicine and then we will hear some thoughts from Dr. Rusty Kallenberg, former president of STFM, in one of his previous interviews. </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101</a:t>
            </a:fld>
            <a:endParaRPr lang="en-US" dirty="0"/>
          </a:p>
        </p:txBody>
      </p:sp>
    </p:spTree>
    <p:extLst>
      <p:ext uri="{BB962C8B-B14F-4D97-AF65-F5344CB8AC3E}">
        <p14:creationId xmlns:p14="http://schemas.microsoft.com/office/powerpoint/2010/main" val="1449396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3D927-1B13-7343-9422-003989CE9417}" type="slidenum">
              <a:rPr lang="en-US" smtClean="0"/>
              <a:t>11</a:t>
            </a:fld>
            <a:endParaRPr lang="en-US" dirty="0"/>
          </a:p>
        </p:txBody>
      </p:sp>
    </p:spTree>
    <p:extLst>
      <p:ext uri="{BB962C8B-B14F-4D97-AF65-F5344CB8AC3E}">
        <p14:creationId xmlns:p14="http://schemas.microsoft.com/office/powerpoint/2010/main" val="3097554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3D927-1B13-7343-9422-003989CE9417}" type="slidenum">
              <a:rPr lang="en-US" smtClean="0"/>
              <a:t>14</a:t>
            </a:fld>
            <a:endParaRPr lang="en-US" dirty="0"/>
          </a:p>
        </p:txBody>
      </p:sp>
    </p:spTree>
    <p:extLst>
      <p:ext uri="{BB962C8B-B14F-4D97-AF65-F5344CB8AC3E}">
        <p14:creationId xmlns:p14="http://schemas.microsoft.com/office/powerpoint/2010/main" val="3369420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3D927-1B13-7343-9422-003989CE9417}" type="slidenum">
              <a:rPr lang="en-US" smtClean="0"/>
              <a:t>16</a:t>
            </a:fld>
            <a:endParaRPr lang="en-US" dirty="0"/>
          </a:p>
        </p:txBody>
      </p:sp>
    </p:spTree>
    <p:extLst>
      <p:ext uri="{BB962C8B-B14F-4D97-AF65-F5344CB8AC3E}">
        <p14:creationId xmlns:p14="http://schemas.microsoft.com/office/powerpoint/2010/main" val="3968861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we’re going to kick off with a long mindfulness exercise, which is constructed from eight different techniques strung together: observe, breathe, expand, allow, objectify, normalize, show self- compassion, and expand awareness. Afterward I’ll unpack it. As usual, I’d like you to read it out loud as if talking to a client. (However, I recognize you may not wish to do this if you’re in a library!) The ellipses indicate brief pauses of one to three seconds. (Also, please note: with my clients, and throughout this book, I use the words “feelings” and “emotions” interchangeably.) </a:t>
            </a:r>
          </a:p>
          <a:p>
            <a:r>
              <a:rPr lang="en-US" sz="1200" kern="1200" dirty="0">
                <a:solidFill>
                  <a:schemeClr val="tx1"/>
                </a:solidFill>
                <a:effectLst/>
                <a:latin typeface="+mn-lt"/>
                <a:ea typeface="+mn-ea"/>
                <a:cs typeface="+mn-cs"/>
              </a:rPr>
              <a:t>OBSERVE </a:t>
            </a:r>
          </a:p>
          <a:p>
            <a:r>
              <a:rPr lang="en-US" sz="1200" i="1" kern="1200" dirty="0">
                <a:solidFill>
                  <a:schemeClr val="tx1"/>
                </a:solidFill>
                <a:effectLst/>
                <a:latin typeface="+mn-lt"/>
                <a:ea typeface="+mn-ea"/>
                <a:cs typeface="+mn-cs"/>
              </a:rPr>
              <a:t>Therapist: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invite you to sit upright in your chair with your back straight and your feet flat on the floor. Most people find they feel more alert and awake sitting this way, so check it out and see if this is the case for you. And either close your eyes or fix them on a spot, whichever you prefer. And take a few slow, deep breaths, and really notice the breath flowing in and out of your lungs. (</a:t>
            </a:r>
            <a:r>
              <a:rPr lang="en-US" sz="1200" i="1" kern="1200" dirty="0">
                <a:solidFill>
                  <a:schemeClr val="tx1"/>
                </a:solidFill>
                <a:effectLst/>
                <a:latin typeface="+mn-lt"/>
                <a:ea typeface="+mn-ea"/>
                <a:cs typeface="+mn-cs"/>
              </a:rPr>
              <a:t>Pause 10 seconds.</a:t>
            </a:r>
            <a:r>
              <a:rPr lang="en-US" sz="1200" kern="1200" dirty="0">
                <a:solidFill>
                  <a:schemeClr val="tx1"/>
                </a:solidFill>
                <a:effectLst/>
                <a:latin typeface="+mn-lt"/>
                <a:ea typeface="+mn-ea"/>
                <a:cs typeface="+mn-cs"/>
              </a:rPr>
              <a:t>) Now quickly scan your body from head to toe, starting at your scalp and moving downward. And notice the sensations you can feel in your head ... throat ... neck ... shoulders ... chest ... abdomen ... arms ... hands ... legs ... and feet. Now zoom in on the part of your body where you’re feeling this feeling most intensely. And observe the feeling closely, as if you’re a curious scientist who has never encountered anything like this before. (</a:t>
            </a:r>
            <a:r>
              <a:rPr lang="en-US" sz="1200" i="1" kern="1200" dirty="0">
                <a:solidFill>
                  <a:schemeClr val="tx1"/>
                </a:solidFill>
                <a:effectLst/>
                <a:latin typeface="+mn-lt"/>
                <a:ea typeface="+mn-ea"/>
                <a:cs typeface="+mn-cs"/>
              </a:rPr>
              <a:t>Pause 5 seconds.) </a:t>
            </a:r>
            <a:r>
              <a:rPr lang="en-US" sz="1200" kern="1200" dirty="0">
                <a:solidFill>
                  <a:schemeClr val="tx1"/>
                </a:solidFill>
                <a:effectLst/>
                <a:latin typeface="+mn-lt"/>
                <a:ea typeface="+mn-ea"/>
                <a:cs typeface="+mn-cs"/>
              </a:rPr>
              <a:t>Observe the sensation carefully ... Let your thoughts come and go like passing cars, and keep your attention on the feeling ... Notice where it starts and where it stops ... Learn as much about it as you can ... If you drew an outline around it, what shape would it have? ... Is it on the surface of the body or inside you, or both? ... How far inside you does it go? ... Where is it most intense? ... Where is it weakest? (</a:t>
            </a:r>
            <a:r>
              <a:rPr lang="en-US" sz="1200" i="1" kern="1200" dirty="0">
                <a:solidFill>
                  <a:schemeClr val="tx1"/>
                </a:solidFill>
                <a:effectLst/>
                <a:latin typeface="+mn-lt"/>
                <a:ea typeface="+mn-ea"/>
                <a:cs typeface="+mn-cs"/>
              </a:rPr>
              <a:t>Pause 5 seconds.</a:t>
            </a:r>
            <a:r>
              <a:rPr lang="en-US" sz="1200" kern="1200" dirty="0">
                <a:solidFill>
                  <a:schemeClr val="tx1"/>
                </a:solidFill>
                <a:effectLst/>
                <a:latin typeface="+mn-lt"/>
                <a:ea typeface="+mn-ea"/>
                <a:cs typeface="+mn-cs"/>
              </a:rPr>
              <a:t>) If you drift off into your thoughts, as soon as you realize it, come back and focus on the sensation ... Observe it with curiosity ... How is it different in the center than around the edges? Is there any pulsation or vibration within it? ... Is it light or heavy? ... Moving or still? ...What is its temperature? ... Are there hot spots or cold spots? ... Notice the different elements within it ... Notice that it’s not just one sensation—there are sensations within sensations ... Notice the different layers. (</a:t>
            </a:r>
            <a:r>
              <a:rPr lang="en-US" sz="1200" i="1" kern="1200" dirty="0">
                <a:solidFill>
                  <a:schemeClr val="tx1"/>
                </a:solidFill>
                <a:effectLst/>
                <a:latin typeface="+mn-lt"/>
                <a:ea typeface="+mn-ea"/>
                <a:cs typeface="+mn-cs"/>
              </a:rPr>
              <a:t>Pause 5 seconds.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BREATHE </a:t>
            </a:r>
          </a:p>
          <a:p>
            <a:r>
              <a:rPr lang="en-US" sz="1200" i="1" kern="1200" dirty="0">
                <a:solidFill>
                  <a:schemeClr val="tx1"/>
                </a:solidFill>
                <a:effectLst/>
                <a:latin typeface="+mn-lt"/>
                <a:ea typeface="+mn-ea"/>
                <a:cs typeface="+mn-cs"/>
              </a:rPr>
              <a:t>Therapist: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you’re observing this feeling, breathe into it ... Imagine your breath flowing into and around this feeling ... Breathing into and around it ...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EXPAND </a:t>
            </a:r>
          </a:p>
          <a:p>
            <a:r>
              <a:rPr lang="en-US" sz="1200" i="1" kern="1200" dirty="0">
                <a:solidFill>
                  <a:schemeClr val="tx1"/>
                </a:solidFill>
                <a:effectLst/>
                <a:latin typeface="+mn-lt"/>
                <a:ea typeface="+mn-ea"/>
                <a:cs typeface="+mn-cs"/>
              </a:rPr>
              <a:t>Therapist: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as you’re breathing into it, it’s as if, in some magical way, all this space opens up inside you ... You open up around this feeling ... Make space for it ... Expand around it ... However, you make sense of that ... Breathing into it and opening up around it ... </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ALLOW </a:t>
            </a:r>
          </a:p>
          <a:p>
            <a:r>
              <a:rPr lang="en-US" sz="1200" i="1" kern="1200" dirty="0">
                <a:solidFill>
                  <a:schemeClr val="tx1"/>
                </a:solidFill>
                <a:effectLst/>
                <a:latin typeface="+mn-lt"/>
                <a:ea typeface="+mn-ea"/>
                <a:cs typeface="+mn-cs"/>
              </a:rPr>
              <a:t>Therapist: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see if you can just allow this feeling to be there. You don’t have to like it or want it ... Just allow it ... Just let it be ... Observe it, breathe into it, open up around it, and allow it to be as it is. (</a:t>
            </a:r>
            <a:r>
              <a:rPr lang="en-US" sz="1200" i="1" kern="1200" dirty="0">
                <a:solidFill>
                  <a:schemeClr val="tx1"/>
                </a:solidFill>
                <a:effectLst/>
                <a:latin typeface="+mn-lt"/>
                <a:ea typeface="+mn-ea"/>
                <a:cs typeface="+mn-cs"/>
              </a:rPr>
              <a:t>Pause 10 seconds.</a:t>
            </a:r>
            <a:r>
              <a:rPr lang="en-US" sz="1200" kern="1200" dirty="0">
                <a:solidFill>
                  <a:schemeClr val="tx1"/>
                </a:solidFill>
                <a:effectLst/>
                <a:latin typeface="+mn-lt"/>
                <a:ea typeface="+mn-ea"/>
                <a:cs typeface="+mn-cs"/>
              </a:rPr>
              <a:t>) You may feel a strong urge to fight with it or push it away. If so, just acknowledge the urge is there without acting on it. And continue observing the sensation. (</a:t>
            </a:r>
            <a:r>
              <a:rPr lang="en-US" sz="1200" i="1" kern="1200" dirty="0">
                <a:solidFill>
                  <a:schemeClr val="tx1"/>
                </a:solidFill>
                <a:effectLst/>
                <a:latin typeface="+mn-lt"/>
                <a:ea typeface="+mn-ea"/>
                <a:cs typeface="+mn-cs"/>
              </a:rPr>
              <a:t>Pause 5 seconds.</a:t>
            </a:r>
            <a:r>
              <a:rPr lang="en-US" sz="1200" kern="1200" dirty="0">
                <a:solidFill>
                  <a:schemeClr val="tx1"/>
                </a:solidFill>
                <a:effectLst/>
                <a:latin typeface="+mn-lt"/>
                <a:ea typeface="+mn-ea"/>
                <a:cs typeface="+mn-cs"/>
              </a:rPr>
              <a:t>) Don’t try to get rid of it or alter it. If it changes by itself, that’s okay. If it doesn’t change, that’s okay too. Changing or getting rid of it is not the goal. Your aim is simply to allow it ... to let it to be. (</a:t>
            </a:r>
            <a:r>
              <a:rPr lang="en-US" sz="1200" i="1" kern="1200" dirty="0">
                <a:solidFill>
                  <a:schemeClr val="tx1"/>
                </a:solidFill>
                <a:effectLst/>
                <a:latin typeface="+mn-lt"/>
                <a:ea typeface="+mn-ea"/>
                <a:cs typeface="+mn-cs"/>
              </a:rPr>
              <a:t>Pause 5 seconds.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OBJECTIFY </a:t>
            </a:r>
          </a:p>
          <a:p>
            <a:r>
              <a:rPr lang="en-US" sz="1200" i="1" kern="1200" dirty="0">
                <a:solidFill>
                  <a:schemeClr val="tx1"/>
                </a:solidFill>
                <a:effectLst/>
                <a:latin typeface="+mn-lt"/>
                <a:ea typeface="+mn-ea"/>
                <a:cs typeface="+mn-cs"/>
              </a:rPr>
              <a:t>Therapist: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Imagine this feeling is an object ... As an object, what shape does it have? ... Is it liquid, solid, or gaseous? ... Is it moving or still? ... What color is it? ... Transparent or opaque? ... If you could touch the surface, what would it feel like? ... Wet or dry? ... Rough or smooth? ... Hot or cold? ... Soft or hard? (</a:t>
            </a:r>
            <a:r>
              <a:rPr lang="en-US" sz="1200" i="1" kern="1200" dirty="0">
                <a:solidFill>
                  <a:schemeClr val="tx1"/>
                </a:solidFill>
                <a:effectLst/>
                <a:latin typeface="+mn-lt"/>
                <a:ea typeface="+mn-ea"/>
                <a:cs typeface="+mn-cs"/>
              </a:rPr>
              <a:t>Pause 10 seconds.</a:t>
            </a:r>
            <a:r>
              <a:rPr lang="en-US" sz="1200" kern="1200" dirty="0">
                <a:solidFill>
                  <a:schemeClr val="tx1"/>
                </a:solidFill>
                <a:effectLst/>
                <a:latin typeface="+mn-lt"/>
                <a:ea typeface="+mn-ea"/>
                <a:cs typeface="+mn-cs"/>
              </a:rPr>
              <a:t>) Observe this object curiously, breathe into it, and open up around it ... You don’t have to like it or want it. Just allow it ... and notice that you are bigger than this object, ... no matter how big it gets, it can never get bigger than you. (</a:t>
            </a:r>
            <a:r>
              <a:rPr lang="en-US" sz="1200" i="1" kern="1200" dirty="0">
                <a:solidFill>
                  <a:schemeClr val="tx1"/>
                </a:solidFill>
                <a:effectLst/>
                <a:latin typeface="+mn-lt"/>
                <a:ea typeface="+mn-ea"/>
                <a:cs typeface="+mn-cs"/>
              </a:rPr>
              <a:t>Pause 10 seconds.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NORMALIZE </a:t>
            </a:r>
          </a:p>
          <a:p>
            <a:r>
              <a:rPr lang="en-US" sz="1200" i="1" kern="1200" dirty="0">
                <a:solidFill>
                  <a:schemeClr val="tx1"/>
                </a:solidFill>
                <a:effectLst/>
                <a:latin typeface="+mn-lt"/>
                <a:ea typeface="+mn-ea"/>
                <a:cs typeface="+mn-cs"/>
              </a:rPr>
              <a:t>Therapist: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feeling tells you some valuable information ... It tells you that you’re a normal human being with a heart ... it tells you that you care ... that there are things in life that matter to you ... And this is what humans feel when there’s a gap between what we want and what we’ve got ... The bigger the gap, the bigger the feeling. (</a:t>
            </a:r>
            <a:r>
              <a:rPr lang="en-US" sz="1200" i="1" kern="1200" dirty="0">
                <a:solidFill>
                  <a:schemeClr val="tx1"/>
                </a:solidFill>
                <a:effectLst/>
                <a:latin typeface="+mn-lt"/>
                <a:ea typeface="+mn-ea"/>
                <a:cs typeface="+mn-cs"/>
              </a:rPr>
              <a:t>Pause 5 seconds.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Therapist: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Take one of your hands and place it on this part of your body ... imagine that this is a healing hand ... the hand of a loving friend or parent or nurse ... and feel the warmth flowing from your hand into your body ... not to get rid of the feeling but to make room for it ... to soften up and loosen up around it. (</a:t>
            </a:r>
            <a:r>
              <a:rPr lang="en-US" sz="1200" i="1" kern="1200" dirty="0">
                <a:solidFill>
                  <a:schemeClr val="tx1"/>
                </a:solidFill>
                <a:effectLst/>
                <a:latin typeface="+mn-lt"/>
                <a:ea typeface="+mn-ea"/>
                <a:cs typeface="+mn-cs"/>
              </a:rPr>
              <a:t>Pause 10 seconds.</a:t>
            </a:r>
            <a:r>
              <a:rPr lang="en-US" sz="1200" kern="1200" dirty="0">
                <a:solidFill>
                  <a:schemeClr val="tx1"/>
                </a:solidFill>
                <a:effectLst/>
                <a:latin typeface="+mn-lt"/>
                <a:ea typeface="+mn-ea"/>
                <a:cs typeface="+mn-cs"/>
              </a:rPr>
              <a:t>) Hold it gently, as if it’s a crying baby or a frightened puppy. (</a:t>
            </a:r>
            <a:r>
              <a:rPr lang="en-US" sz="1200" i="1" kern="1200" dirty="0">
                <a:solidFill>
                  <a:schemeClr val="tx1"/>
                </a:solidFill>
                <a:effectLst/>
                <a:latin typeface="+mn-lt"/>
                <a:ea typeface="+mn-ea"/>
                <a:cs typeface="+mn-cs"/>
              </a:rPr>
              <a:t>Pause 10 seconds.</a:t>
            </a:r>
            <a:r>
              <a:rPr lang="en-US" sz="1200" kern="1200" dirty="0">
                <a:solidFill>
                  <a:schemeClr val="tx1"/>
                </a:solidFill>
                <a:effectLst/>
                <a:latin typeface="+mn-lt"/>
                <a:ea typeface="+mn-ea"/>
                <a:cs typeface="+mn-cs"/>
              </a:rPr>
              <a:t>) And letting your hand fall, once again breathe into the feeling and expand around it. (</a:t>
            </a:r>
            <a:r>
              <a:rPr lang="en-US" sz="1200" i="1" kern="1200" dirty="0">
                <a:solidFill>
                  <a:schemeClr val="tx1"/>
                </a:solidFill>
                <a:effectLst/>
                <a:latin typeface="+mn-lt"/>
                <a:ea typeface="+mn-ea"/>
                <a:cs typeface="+mn-cs"/>
              </a:rPr>
              <a:t>Pause 10 seconds.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EXPAND AWARENESS </a:t>
            </a:r>
          </a:p>
          <a:p>
            <a:r>
              <a:rPr lang="en-US" sz="1200" i="1" kern="1200" dirty="0">
                <a:solidFill>
                  <a:schemeClr val="tx1"/>
                </a:solidFill>
                <a:effectLst/>
                <a:latin typeface="+mn-lt"/>
                <a:ea typeface="+mn-ea"/>
                <a:cs typeface="+mn-cs"/>
              </a:rPr>
              <a:t>Therapist: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Life is like a stage show ... and on that stage, are all your thoughts, and all your feelings, and everything that you can see, hear, touch, taste, and smell ... and for the last few minutes, we dimmed the lights on the stage, and we shined a spotlight on this feeling ... and now it’s time to bring up the rest of the lights ... So, bring up the lights on your body ... notice your arms and legs and head and neck ... and notice that you’re in control of your arms and legs, regardless of what you’re feeling ... Just move them around a little to check that out for yourself ... and now take a stretch, and notice yourself stretching ... and bring up the lights on the room around you ... Open your eyes, look around, and notice what you can see ... and notice what you can hear... and notice that there’s not just a feeling here ... there’s a feeling inside a body, inside a room, inside a world full of opportunity ... and welcome back! </a:t>
            </a:r>
          </a:p>
          <a:p>
            <a:endParaRPr lang="en-US" dirty="0"/>
          </a:p>
        </p:txBody>
      </p:sp>
      <p:sp>
        <p:nvSpPr>
          <p:cNvPr id="4" name="Slide Number Placeholder 3"/>
          <p:cNvSpPr>
            <a:spLocks noGrp="1"/>
          </p:cNvSpPr>
          <p:nvPr>
            <p:ph type="sldNum" sz="quarter" idx="5"/>
          </p:nvPr>
        </p:nvSpPr>
        <p:spPr/>
        <p:txBody>
          <a:bodyPr/>
          <a:lstStyle/>
          <a:p>
            <a:fld id="{2EA3D927-1B13-7343-9422-003989CE9417}" type="slidenum">
              <a:rPr lang="en-US" smtClean="0"/>
              <a:t>17</a:t>
            </a:fld>
            <a:endParaRPr lang="en-US" dirty="0"/>
          </a:p>
        </p:txBody>
      </p:sp>
    </p:spTree>
    <p:extLst>
      <p:ext uri="{BB962C8B-B14F-4D97-AF65-F5344CB8AC3E}">
        <p14:creationId xmlns:p14="http://schemas.microsoft.com/office/powerpoint/2010/main" val="1901185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3D927-1B13-7343-9422-003989CE9417}" type="slidenum">
              <a:rPr lang="en-US" smtClean="0"/>
              <a:t>22</a:t>
            </a:fld>
            <a:endParaRPr lang="en-US" dirty="0"/>
          </a:p>
        </p:txBody>
      </p:sp>
    </p:spTree>
    <p:extLst>
      <p:ext uri="{BB962C8B-B14F-4D97-AF65-F5344CB8AC3E}">
        <p14:creationId xmlns:p14="http://schemas.microsoft.com/office/powerpoint/2010/main" val="1900845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7/9/20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057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7/9/20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50231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7/9/20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86195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 Column Text +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597368"/>
            <a:ext cx="10515600" cy="1191092"/>
          </a:xfrm>
        </p:spPr>
        <p:txBody>
          <a:bodyPr>
            <a:normAutofit/>
          </a:bodyPr>
          <a:lstStyle>
            <a:lvl1pPr>
              <a:defRPr sz="4000" baseline="0"/>
            </a:lvl1pPr>
          </a:lstStyle>
          <a:p>
            <a:r>
              <a:rPr lang="en-US" dirty="0"/>
              <a:t>Click to insert Slide Headline</a:t>
            </a:r>
          </a:p>
        </p:txBody>
      </p:sp>
      <p:sp>
        <p:nvSpPr>
          <p:cNvPr id="4" name="Content Placeholder 3"/>
          <p:cNvSpPr>
            <a:spLocks noGrp="1"/>
          </p:cNvSpPr>
          <p:nvPr>
            <p:ph sz="half" idx="2" hasCustomPrompt="1"/>
          </p:nvPr>
        </p:nvSpPr>
        <p:spPr>
          <a:xfrm>
            <a:off x="839789" y="1922930"/>
            <a:ext cx="5157787" cy="4172604"/>
          </a:xfrm>
        </p:spPr>
        <p:txBody>
          <a:bodyPr>
            <a:normAutofit/>
          </a:bodyPr>
          <a:lstStyle>
            <a:lvl1pPr marL="0" indent="0">
              <a:buNone/>
              <a:defRPr sz="2200">
                <a:solidFill>
                  <a:schemeClr val="tx2"/>
                </a:solidFill>
              </a:defRPr>
            </a:lvl1pPr>
          </a:lstStyle>
          <a:p>
            <a:pPr lvl="0"/>
            <a:r>
              <a:rPr lang="en-US" dirty="0"/>
              <a:t>Click to insert text</a:t>
            </a:r>
          </a:p>
        </p:txBody>
      </p:sp>
      <p:sp>
        <p:nvSpPr>
          <p:cNvPr id="11" name="Picture Placeholder 10"/>
          <p:cNvSpPr>
            <a:spLocks noGrp="1"/>
          </p:cNvSpPr>
          <p:nvPr>
            <p:ph type="pic" sz="quarter" idx="10"/>
          </p:nvPr>
        </p:nvSpPr>
        <p:spPr>
          <a:xfrm>
            <a:off x="6484937" y="1922930"/>
            <a:ext cx="4870451" cy="3671046"/>
          </a:xfrm>
        </p:spPr>
        <p:txBody>
          <a:bodyPr anchor="ctr" anchorCtr="0"/>
          <a:lstStyle>
            <a:lvl1pPr marL="0" indent="0" algn="ctr">
              <a:buNone/>
              <a:defRPr>
                <a:solidFill>
                  <a:schemeClr val="accent2"/>
                </a:solidFill>
              </a:defRPr>
            </a:lvl1pPr>
          </a:lstStyle>
          <a:p>
            <a:r>
              <a:rPr lang="en-US"/>
              <a:t>Drag picture to placeholder or click icon to add</a:t>
            </a:r>
          </a:p>
        </p:txBody>
      </p:sp>
    </p:spTree>
    <p:extLst>
      <p:ext uri="{BB962C8B-B14F-4D97-AF65-F5344CB8AC3E}">
        <p14:creationId xmlns:p14="http://schemas.microsoft.com/office/powerpoint/2010/main" val="370983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TITLE">
    <p:bg>
      <p:bgPr>
        <a:solidFill>
          <a:schemeClr val="bg1">
            <a:alpha val="37000"/>
          </a:schemeClr>
        </a:solidFill>
        <a:effectLst/>
      </p:bgPr>
    </p:bg>
    <p:spTree>
      <p:nvGrpSpPr>
        <p:cNvPr id="1" name=""/>
        <p:cNvGrpSpPr/>
        <p:nvPr/>
      </p:nvGrpSpPr>
      <p:grpSpPr>
        <a:xfrm>
          <a:off x="0" y="0"/>
          <a:ext cx="0" cy="0"/>
          <a:chOff x="0" y="0"/>
          <a:chExt cx="0" cy="0"/>
        </a:xfrm>
      </p:grpSpPr>
      <p:sp>
        <p:nvSpPr>
          <p:cNvPr id="4" name="Rectangle 3"/>
          <p:cNvSpPr/>
          <p:nvPr/>
        </p:nvSpPr>
        <p:spPr>
          <a:xfrm>
            <a:off x="2" y="-2"/>
            <a:ext cx="12191999"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solidFill>
                <a:schemeClr val="lt1"/>
              </a:solidFill>
              <a:latin typeface="Goudy Oldstyle Std Regular" charset="0"/>
            </a:endParaRPr>
          </a:p>
        </p:txBody>
      </p:sp>
      <p:sp>
        <p:nvSpPr>
          <p:cNvPr id="5" name="Text Placeholder 4"/>
          <p:cNvSpPr>
            <a:spLocks noGrp="1"/>
          </p:cNvSpPr>
          <p:nvPr>
            <p:ph type="body" sz="quarter" idx="10" hasCustomPrompt="1"/>
          </p:nvPr>
        </p:nvSpPr>
        <p:spPr>
          <a:xfrm>
            <a:off x="929857" y="1255212"/>
            <a:ext cx="9718347" cy="2715557"/>
          </a:xfrm>
        </p:spPr>
        <p:txBody>
          <a:bodyPr anchor="b" anchorCtr="0">
            <a:noAutofit/>
          </a:bodyPr>
          <a:lstStyle>
            <a:lvl1pPr marL="0" indent="0">
              <a:lnSpc>
                <a:spcPct val="90000"/>
              </a:lnSpc>
              <a:spcBef>
                <a:spcPts val="0"/>
              </a:spcBef>
              <a:buNone/>
              <a:defRPr sz="6000" baseline="0">
                <a:solidFill>
                  <a:schemeClr val="bg1"/>
                </a:solidFill>
              </a:defRPr>
            </a:lvl1pPr>
          </a:lstStyle>
          <a:p>
            <a:pPr lvl="0"/>
            <a:r>
              <a:rPr lang="en-US" dirty="0"/>
              <a:t>Presentation Title</a:t>
            </a:r>
          </a:p>
          <a:p>
            <a:pPr lvl="0"/>
            <a:r>
              <a:rPr lang="en-US" dirty="0"/>
              <a:t>Goes Here</a:t>
            </a:r>
          </a:p>
        </p:txBody>
      </p:sp>
      <p:pic>
        <p:nvPicPr>
          <p:cNvPr id="7" name="Picture 6" descr="UTHSA_logo_H_Full-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4669" y="5179645"/>
            <a:ext cx="4105255" cy="1057347"/>
          </a:xfrm>
          <a:prstGeom prst="rect">
            <a:avLst/>
          </a:prstGeom>
        </p:spPr>
      </p:pic>
    </p:spTree>
    <p:extLst>
      <p:ext uri="{BB962C8B-B14F-4D97-AF65-F5344CB8AC3E}">
        <p14:creationId xmlns:p14="http://schemas.microsoft.com/office/powerpoint/2010/main" val="23162885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E59D9-1737-B245-BE45-E4B51F00D3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17784B-052C-F247-8084-B2C36F31EE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F6F96F-AC85-F444-A511-215D6CFC07C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C03F9E3-C14C-C94E-A059-CA61DED6F3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671ED4-7511-8D43-8B0B-FE080B1CE414}"/>
              </a:ext>
            </a:extLst>
          </p:cNvPr>
          <p:cNvSpPr>
            <a:spLocks noGrp="1"/>
          </p:cNvSpPr>
          <p:nvPr>
            <p:ph type="sldNum" sz="quarter" idx="12"/>
          </p:nvPr>
        </p:nvSpPr>
        <p:spPr/>
        <p:txBody>
          <a:bodyPr/>
          <a:lstStyle/>
          <a:p>
            <a:fld id="{9588BE77-5DF0-864C-81DB-ACB898BF352A}" type="slidenum">
              <a:rPr lang="en-US" smtClean="0"/>
              <a:t>‹#›</a:t>
            </a:fld>
            <a:endParaRPr lang="en-US" dirty="0"/>
          </a:p>
        </p:txBody>
      </p:sp>
    </p:spTree>
    <p:extLst>
      <p:ext uri="{BB962C8B-B14F-4D97-AF65-F5344CB8AC3E}">
        <p14:creationId xmlns:p14="http://schemas.microsoft.com/office/powerpoint/2010/main" val="803339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45280-421F-4945-9A98-796C2C4CA0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03020E-8B04-9B4B-99BF-4E2A9399B331}"/>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CDF31E4-19AE-6744-A215-251331B49A1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B2712FA-CFC0-1E4D-A30D-018B99C0A4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EE89A6-6B54-E44F-9C58-358339FD3F25}"/>
              </a:ext>
            </a:extLst>
          </p:cNvPr>
          <p:cNvSpPr>
            <a:spLocks noGrp="1"/>
          </p:cNvSpPr>
          <p:nvPr>
            <p:ph type="sldNum" sz="quarter" idx="12"/>
          </p:nvPr>
        </p:nvSpPr>
        <p:spPr/>
        <p:txBody>
          <a:bodyPr/>
          <a:lstStyle>
            <a:lvl1pPr>
              <a:defRPr sz="2000" baseline="0"/>
            </a:lvl1pPr>
          </a:lstStyle>
          <a:p>
            <a:fld id="{9588BE77-5DF0-864C-81DB-ACB898BF352A}" type="slidenum">
              <a:rPr lang="en-US" smtClean="0"/>
              <a:pPr/>
              <a:t>‹#›</a:t>
            </a:fld>
            <a:endParaRPr lang="en-US" dirty="0"/>
          </a:p>
        </p:txBody>
      </p:sp>
    </p:spTree>
    <p:extLst>
      <p:ext uri="{BB962C8B-B14F-4D97-AF65-F5344CB8AC3E}">
        <p14:creationId xmlns:p14="http://schemas.microsoft.com/office/powerpoint/2010/main" val="3427428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CC89-745A-534E-B299-6FB58C1156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357E47-E23D-6A4F-8845-092F31C911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F77CB5B-1ED1-FA4A-85E4-6C16197410C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7F6FEA0-E199-DF49-A0BD-99921BA0E4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E545AA9-DC9B-CF42-BB18-155973E21B61}"/>
              </a:ext>
            </a:extLst>
          </p:cNvPr>
          <p:cNvSpPr>
            <a:spLocks noGrp="1"/>
          </p:cNvSpPr>
          <p:nvPr>
            <p:ph type="sldNum" sz="quarter" idx="12"/>
          </p:nvPr>
        </p:nvSpPr>
        <p:spPr/>
        <p:txBody>
          <a:bodyPr/>
          <a:lstStyle/>
          <a:p>
            <a:fld id="{9588BE77-5DF0-864C-81DB-ACB898BF352A}" type="slidenum">
              <a:rPr lang="en-US" smtClean="0"/>
              <a:t>‹#›</a:t>
            </a:fld>
            <a:endParaRPr lang="en-US" dirty="0"/>
          </a:p>
        </p:txBody>
      </p:sp>
    </p:spTree>
    <p:extLst>
      <p:ext uri="{BB962C8B-B14F-4D97-AF65-F5344CB8AC3E}">
        <p14:creationId xmlns:p14="http://schemas.microsoft.com/office/powerpoint/2010/main" val="3042419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1CB82-0BDD-7E49-8476-E481F71BFD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49AF65-E900-604A-BB09-72639CEA05C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8AB0A4-A892-AC43-B133-120ACDD93D1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9B025C-5447-2946-B657-646E5F3F8301}"/>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7297D61-47A6-7145-8FB5-6C595CD4F70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1AC93A-34DA-FE45-A827-0714166AE152}"/>
              </a:ext>
            </a:extLst>
          </p:cNvPr>
          <p:cNvSpPr>
            <a:spLocks noGrp="1"/>
          </p:cNvSpPr>
          <p:nvPr>
            <p:ph type="sldNum" sz="quarter" idx="12"/>
          </p:nvPr>
        </p:nvSpPr>
        <p:spPr/>
        <p:txBody>
          <a:bodyPr/>
          <a:lstStyle/>
          <a:p>
            <a:fld id="{9588BE77-5DF0-864C-81DB-ACB898BF352A}" type="slidenum">
              <a:rPr lang="en-US" smtClean="0"/>
              <a:t>‹#›</a:t>
            </a:fld>
            <a:endParaRPr lang="en-US" dirty="0"/>
          </a:p>
        </p:txBody>
      </p:sp>
    </p:spTree>
    <p:extLst>
      <p:ext uri="{BB962C8B-B14F-4D97-AF65-F5344CB8AC3E}">
        <p14:creationId xmlns:p14="http://schemas.microsoft.com/office/powerpoint/2010/main" val="3687624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0B1FE-7878-5C46-836A-B1067EE081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F3B3D5-756D-7245-99B7-F46BE6C0B2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F71C7E-48A3-CC44-BE14-62576CE87C0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F25AAD-DBAB-2243-B7D4-ECFB731CB6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78502A8-2B50-694B-857E-DC7ECDB49E2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AD4C67-1FDE-7247-9D37-4B3F7E8A46B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1190B92F-0A21-EF46-9878-0F3AB509517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ADAAFB0-709B-0B4F-B596-7B4E970A6E00}"/>
              </a:ext>
            </a:extLst>
          </p:cNvPr>
          <p:cNvSpPr>
            <a:spLocks noGrp="1"/>
          </p:cNvSpPr>
          <p:nvPr>
            <p:ph type="sldNum" sz="quarter" idx="12"/>
          </p:nvPr>
        </p:nvSpPr>
        <p:spPr/>
        <p:txBody>
          <a:bodyPr/>
          <a:lstStyle/>
          <a:p>
            <a:fld id="{9588BE77-5DF0-864C-81DB-ACB898BF352A}" type="slidenum">
              <a:rPr lang="en-US" smtClean="0"/>
              <a:t>‹#›</a:t>
            </a:fld>
            <a:endParaRPr lang="en-US" dirty="0"/>
          </a:p>
        </p:txBody>
      </p:sp>
    </p:spTree>
    <p:extLst>
      <p:ext uri="{BB962C8B-B14F-4D97-AF65-F5344CB8AC3E}">
        <p14:creationId xmlns:p14="http://schemas.microsoft.com/office/powerpoint/2010/main" val="821622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8AE26-CE4E-E94D-9FEF-A2E76A707B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B2FA40-314E-2842-8F48-EEC35D5FFA21}"/>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BABA2AAD-2DE5-1A45-93BE-E8A016CB20F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23E6381-68B1-E04D-B7E2-0721DC06A143}"/>
              </a:ext>
            </a:extLst>
          </p:cNvPr>
          <p:cNvSpPr>
            <a:spLocks noGrp="1"/>
          </p:cNvSpPr>
          <p:nvPr>
            <p:ph type="sldNum" sz="quarter" idx="12"/>
          </p:nvPr>
        </p:nvSpPr>
        <p:spPr/>
        <p:txBody>
          <a:bodyPr/>
          <a:lstStyle/>
          <a:p>
            <a:fld id="{9588BE77-5DF0-864C-81DB-ACB898BF352A}" type="slidenum">
              <a:rPr lang="en-US" smtClean="0"/>
              <a:t>‹#›</a:t>
            </a:fld>
            <a:endParaRPr lang="en-US" dirty="0"/>
          </a:p>
        </p:txBody>
      </p:sp>
    </p:spTree>
    <p:extLst>
      <p:ext uri="{BB962C8B-B14F-4D97-AF65-F5344CB8AC3E}">
        <p14:creationId xmlns:p14="http://schemas.microsoft.com/office/powerpoint/2010/main" val="3411341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7/9/20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053525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97B1F4-369C-674F-94F5-7EA6553AB034}"/>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497E2939-5BD9-D347-9914-B3D164C2B9E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374D604-A01F-7F47-A3D6-4D78B1A64DF1}"/>
              </a:ext>
            </a:extLst>
          </p:cNvPr>
          <p:cNvSpPr>
            <a:spLocks noGrp="1"/>
          </p:cNvSpPr>
          <p:nvPr>
            <p:ph type="sldNum" sz="quarter" idx="12"/>
          </p:nvPr>
        </p:nvSpPr>
        <p:spPr/>
        <p:txBody>
          <a:bodyPr/>
          <a:lstStyle/>
          <a:p>
            <a:fld id="{9588BE77-5DF0-864C-81DB-ACB898BF352A}" type="slidenum">
              <a:rPr lang="en-US" smtClean="0"/>
              <a:t>‹#›</a:t>
            </a:fld>
            <a:endParaRPr lang="en-US" dirty="0"/>
          </a:p>
        </p:txBody>
      </p:sp>
    </p:spTree>
    <p:extLst>
      <p:ext uri="{BB962C8B-B14F-4D97-AF65-F5344CB8AC3E}">
        <p14:creationId xmlns:p14="http://schemas.microsoft.com/office/powerpoint/2010/main" val="2354060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6C5EA-DF84-8042-8DAF-5C4895BCF3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40B47A-6B80-7542-B37A-02499DAB71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CB1F84-C497-954D-8A55-E697C521A9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E0D3B4-6560-0147-ABEA-A342D1417D3F}"/>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D6C2C1C3-CEEC-BA4B-9D5E-D3DC7F70025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C52BEA6-0107-B546-8C4C-3B01C1473078}"/>
              </a:ext>
            </a:extLst>
          </p:cNvPr>
          <p:cNvSpPr>
            <a:spLocks noGrp="1"/>
          </p:cNvSpPr>
          <p:nvPr>
            <p:ph type="sldNum" sz="quarter" idx="12"/>
          </p:nvPr>
        </p:nvSpPr>
        <p:spPr/>
        <p:txBody>
          <a:bodyPr/>
          <a:lstStyle/>
          <a:p>
            <a:fld id="{9588BE77-5DF0-864C-81DB-ACB898BF352A}" type="slidenum">
              <a:rPr lang="en-US" smtClean="0"/>
              <a:t>‹#›</a:t>
            </a:fld>
            <a:endParaRPr lang="en-US" dirty="0"/>
          </a:p>
        </p:txBody>
      </p:sp>
    </p:spTree>
    <p:extLst>
      <p:ext uri="{BB962C8B-B14F-4D97-AF65-F5344CB8AC3E}">
        <p14:creationId xmlns:p14="http://schemas.microsoft.com/office/powerpoint/2010/main" val="223598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EF21F-DB28-0E43-91C6-C475F5E2EB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609A2E-FE37-9F44-AE1B-852E183DD8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66FEEEB-DABB-6641-B583-038B3B89F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895032-4232-984A-9B42-4B549AF011F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1278A0A-2DE8-624C-92EF-63426724397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EFA3887-C633-EA47-A048-A81E64FDED43}"/>
              </a:ext>
            </a:extLst>
          </p:cNvPr>
          <p:cNvSpPr>
            <a:spLocks noGrp="1"/>
          </p:cNvSpPr>
          <p:nvPr>
            <p:ph type="sldNum" sz="quarter" idx="12"/>
          </p:nvPr>
        </p:nvSpPr>
        <p:spPr/>
        <p:txBody>
          <a:bodyPr/>
          <a:lstStyle/>
          <a:p>
            <a:fld id="{9588BE77-5DF0-864C-81DB-ACB898BF352A}" type="slidenum">
              <a:rPr lang="en-US" smtClean="0"/>
              <a:t>‹#›</a:t>
            </a:fld>
            <a:endParaRPr lang="en-US" dirty="0"/>
          </a:p>
        </p:txBody>
      </p:sp>
    </p:spTree>
    <p:extLst>
      <p:ext uri="{BB962C8B-B14F-4D97-AF65-F5344CB8AC3E}">
        <p14:creationId xmlns:p14="http://schemas.microsoft.com/office/powerpoint/2010/main" val="3431177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3E761-833E-374B-AA78-1C665935F8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14911B-4F17-FB46-9524-B49DF8782EA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00ADC-8517-CB4E-B8AD-B10859995A9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F8FF344-9074-8343-98F7-51E78D3B13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8C65C5-63A6-EF4A-BFF0-EEAA244B7904}"/>
              </a:ext>
            </a:extLst>
          </p:cNvPr>
          <p:cNvSpPr>
            <a:spLocks noGrp="1"/>
          </p:cNvSpPr>
          <p:nvPr>
            <p:ph type="sldNum" sz="quarter" idx="12"/>
          </p:nvPr>
        </p:nvSpPr>
        <p:spPr/>
        <p:txBody>
          <a:bodyPr/>
          <a:lstStyle/>
          <a:p>
            <a:fld id="{9588BE77-5DF0-864C-81DB-ACB898BF352A}" type="slidenum">
              <a:rPr lang="en-US" smtClean="0"/>
              <a:t>‹#›</a:t>
            </a:fld>
            <a:endParaRPr lang="en-US" dirty="0"/>
          </a:p>
        </p:txBody>
      </p:sp>
    </p:spTree>
    <p:extLst>
      <p:ext uri="{BB962C8B-B14F-4D97-AF65-F5344CB8AC3E}">
        <p14:creationId xmlns:p14="http://schemas.microsoft.com/office/powerpoint/2010/main" val="835172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3A80D1-AB71-6A48-8A31-A8F761B4F4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BEA956-5EA9-B049-9CA2-BA4A4E3D77C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3F1F1-D5CF-4549-BA73-A3C80BE03CF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8A5A6AE-0D29-4746-B439-180494CEBB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D0FDC7-39E9-3940-BC78-8140A7463379}"/>
              </a:ext>
            </a:extLst>
          </p:cNvPr>
          <p:cNvSpPr>
            <a:spLocks noGrp="1"/>
          </p:cNvSpPr>
          <p:nvPr>
            <p:ph type="sldNum" sz="quarter" idx="12"/>
          </p:nvPr>
        </p:nvSpPr>
        <p:spPr/>
        <p:txBody>
          <a:bodyPr/>
          <a:lstStyle/>
          <a:p>
            <a:fld id="{9588BE77-5DF0-864C-81DB-ACB898BF352A}" type="slidenum">
              <a:rPr lang="en-US" smtClean="0"/>
              <a:t>‹#›</a:t>
            </a:fld>
            <a:endParaRPr lang="en-US" dirty="0"/>
          </a:p>
        </p:txBody>
      </p:sp>
    </p:spTree>
    <p:extLst>
      <p:ext uri="{BB962C8B-B14F-4D97-AF65-F5344CB8AC3E}">
        <p14:creationId xmlns:p14="http://schemas.microsoft.com/office/powerpoint/2010/main" val="659025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Blank No Title">
    <p:spTree>
      <p:nvGrpSpPr>
        <p:cNvPr id="1" name=""/>
        <p:cNvGrpSpPr/>
        <p:nvPr/>
      </p:nvGrpSpPr>
      <p:grpSpPr>
        <a:xfrm>
          <a:off x="0" y="0"/>
          <a:ext cx="0" cy="0"/>
          <a:chOff x="0" y="0"/>
          <a:chExt cx="0" cy="0"/>
        </a:xfrm>
      </p:grpSpPr>
      <p:pic>
        <p:nvPicPr>
          <p:cNvPr id="2" name="Picture 6" descr="MCG_Logo_1.png">
            <a:extLst>
              <a:ext uri="{FF2B5EF4-FFF2-40B4-BE49-F238E27FC236}">
                <a16:creationId xmlns:a16="http://schemas.microsoft.com/office/drawing/2014/main" id="{14CB75FC-AA80-A948-9768-FDFE25558EFD}"/>
              </a:ext>
            </a:extLst>
          </p:cNvPr>
          <p:cNvPicPr>
            <a:picLocks noChangeAspect="1"/>
          </p:cNvPicPr>
          <p:nvPr userDrawn="1"/>
        </p:nvPicPr>
        <p:blipFill>
          <a:blip r:embed="rId2">
            <a:alphaModFix amt="52000"/>
            <a:extLst>
              <a:ext uri="{28A0092B-C50C-407E-A947-70E740481C1C}">
                <a14:useLocalDpi xmlns:a14="http://schemas.microsoft.com/office/drawing/2010/main" val="0"/>
              </a:ext>
            </a:extLst>
          </a:blip>
          <a:srcRect/>
          <a:stretch>
            <a:fillRect/>
          </a:stretch>
        </p:blipFill>
        <p:spPr bwMode="auto">
          <a:xfrm>
            <a:off x="-242312" y="5722362"/>
            <a:ext cx="3401147" cy="2551338"/>
          </a:xfrm>
          <a:prstGeom prst="rect">
            <a:avLst/>
          </a:prstGeom>
          <a:noFill/>
          <a:ln>
            <a:noFill/>
          </a:ln>
          <a:extLst>
            <a:ext uri="{909E8E84-426E-40dd-AFC4-6F175D3DCCD1}">
              <a14:hiddenFill xmlns:a14="http://schemas.microsoft.com/office/drawing/2010/main" xmlns="">
                <a:solidFill>
                  <a:srgbClr val="FFFFFF">
                    <a:alpha val="52156"/>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46386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itle and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6816" y="1853754"/>
            <a:ext cx="54864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3216" y="1872580"/>
            <a:ext cx="54864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6" descr="MCG_Logo_1.png">
            <a:extLst>
              <a:ext uri="{FF2B5EF4-FFF2-40B4-BE49-F238E27FC236}">
                <a16:creationId xmlns:a16="http://schemas.microsoft.com/office/drawing/2014/main" id="{D17930C7-69B1-B544-8A4F-8CD093E565DE}"/>
              </a:ext>
            </a:extLst>
          </p:cNvPr>
          <p:cNvPicPr>
            <a:picLocks noChangeAspect="1"/>
          </p:cNvPicPr>
          <p:nvPr userDrawn="1"/>
        </p:nvPicPr>
        <p:blipFill>
          <a:blip r:embed="rId2">
            <a:alphaModFix amt="52000"/>
            <a:extLst>
              <a:ext uri="{28A0092B-C50C-407E-A947-70E740481C1C}">
                <a14:useLocalDpi xmlns:a14="http://schemas.microsoft.com/office/drawing/2010/main" val="0"/>
              </a:ext>
            </a:extLst>
          </a:blip>
          <a:srcRect/>
          <a:stretch>
            <a:fillRect/>
          </a:stretch>
        </p:blipFill>
        <p:spPr bwMode="auto">
          <a:xfrm>
            <a:off x="-242312" y="5722362"/>
            <a:ext cx="3401147" cy="2551338"/>
          </a:xfrm>
          <a:prstGeom prst="rect">
            <a:avLst/>
          </a:prstGeom>
          <a:noFill/>
          <a:ln>
            <a:noFill/>
          </a:ln>
          <a:extLst>
            <a:ext uri="{909E8E84-426E-40dd-AFC4-6F175D3DCCD1}">
              <a14:hiddenFill xmlns:a14="http://schemas.microsoft.com/office/drawing/2010/main" xmlns="">
                <a:solidFill>
                  <a:srgbClr val="FFFFFF">
                    <a:alpha val="52156"/>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43853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bg1">
            <a:alpha val="37000"/>
          </a:schemeClr>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1999" cy="42223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oudy Oldstyle Std Regular" charset="0"/>
            </a:endParaRPr>
          </a:p>
        </p:txBody>
      </p:sp>
      <p:sp>
        <p:nvSpPr>
          <p:cNvPr id="5" name="Text Placeholder 4"/>
          <p:cNvSpPr>
            <a:spLocks noGrp="1"/>
          </p:cNvSpPr>
          <p:nvPr>
            <p:ph type="body" sz="quarter" idx="10" hasCustomPrompt="1"/>
          </p:nvPr>
        </p:nvSpPr>
        <p:spPr>
          <a:xfrm>
            <a:off x="929856" y="753409"/>
            <a:ext cx="9718347" cy="2715557"/>
          </a:xfrm>
        </p:spPr>
        <p:txBody>
          <a:bodyPr anchor="b" anchorCtr="0">
            <a:noAutofit/>
          </a:bodyPr>
          <a:lstStyle>
            <a:lvl1pPr marL="0" indent="0">
              <a:lnSpc>
                <a:spcPct val="90000"/>
              </a:lnSpc>
              <a:spcBef>
                <a:spcPts val="0"/>
              </a:spcBef>
              <a:buNone/>
              <a:defRPr sz="6000" baseline="0">
                <a:solidFill>
                  <a:schemeClr val="bg1"/>
                </a:solidFill>
              </a:defRPr>
            </a:lvl1pPr>
          </a:lstStyle>
          <a:p>
            <a:pPr lvl="0"/>
            <a:r>
              <a:rPr lang="en-US" dirty="0"/>
              <a:t>Presentation Title</a:t>
            </a:r>
          </a:p>
          <a:p>
            <a:pPr lvl="0"/>
            <a:r>
              <a:rPr lang="en-US" dirty="0"/>
              <a:t>Goes Here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96636" y="4733957"/>
            <a:ext cx="4298732" cy="1477991"/>
          </a:xfrm>
          <a:prstGeom prst="rect">
            <a:avLst/>
          </a:prstGeom>
        </p:spPr>
      </p:pic>
    </p:spTree>
    <p:extLst>
      <p:ext uri="{BB962C8B-B14F-4D97-AF65-F5344CB8AC3E}">
        <p14:creationId xmlns:p14="http://schemas.microsoft.com/office/powerpoint/2010/main" val="56475976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alpha val="37000"/>
          </a:schemeClr>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1999" cy="42223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oudy Oldstyle Std Regular" charset="0"/>
            </a:endParaRPr>
          </a:p>
        </p:txBody>
      </p:sp>
      <p:sp>
        <p:nvSpPr>
          <p:cNvPr id="3" name="Rectangle 2"/>
          <p:cNvSpPr/>
          <p:nvPr userDrawn="1"/>
        </p:nvSpPr>
        <p:spPr>
          <a:xfrm>
            <a:off x="10287000" y="6723530"/>
            <a:ext cx="1904999" cy="1344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oudy Oldstyle Std Regular" charset="0"/>
            </a:endParaRPr>
          </a:p>
        </p:txBody>
      </p:sp>
      <p:sp>
        <p:nvSpPr>
          <p:cNvPr id="5" name="Text Placeholder 4"/>
          <p:cNvSpPr>
            <a:spLocks noGrp="1"/>
          </p:cNvSpPr>
          <p:nvPr>
            <p:ph type="body" sz="quarter" idx="10" hasCustomPrompt="1"/>
          </p:nvPr>
        </p:nvSpPr>
        <p:spPr>
          <a:xfrm>
            <a:off x="929856" y="753409"/>
            <a:ext cx="9718347" cy="2715557"/>
          </a:xfrm>
        </p:spPr>
        <p:txBody>
          <a:bodyPr anchor="b" anchorCtr="0">
            <a:noAutofit/>
          </a:bodyPr>
          <a:lstStyle>
            <a:lvl1pPr marL="0" indent="0">
              <a:lnSpc>
                <a:spcPct val="90000"/>
              </a:lnSpc>
              <a:spcBef>
                <a:spcPts val="0"/>
              </a:spcBef>
              <a:buNone/>
              <a:defRPr sz="6000" baseline="0">
                <a:solidFill>
                  <a:schemeClr val="bg1"/>
                </a:solidFill>
              </a:defRPr>
            </a:lvl1pPr>
          </a:lstStyle>
          <a:p>
            <a:pPr lvl="0"/>
            <a:r>
              <a:rPr lang="en-US" dirty="0"/>
              <a:t>Section Headline</a:t>
            </a:r>
          </a:p>
          <a:p>
            <a:pPr lvl="0"/>
            <a:r>
              <a:rPr lang="en-US" dirty="0"/>
              <a:t>Goes Here</a:t>
            </a:r>
          </a:p>
        </p:txBody>
      </p:sp>
    </p:spTree>
    <p:extLst>
      <p:ext uri="{BB962C8B-B14F-4D97-AF65-F5344CB8AC3E}">
        <p14:creationId xmlns:p14="http://schemas.microsoft.com/office/powerpoint/2010/main" val="126908963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572000"/>
            <a:ext cx="10515600" cy="1210869"/>
          </a:xfrm>
          <a:solidFill>
            <a:schemeClr val="accent4"/>
          </a:solidFill>
          <a:ln>
            <a:noFill/>
          </a:ln>
        </p:spPr>
        <p:txBody>
          <a:bodyPr lIns="182880" tIns="91440" rIns="274320" bIns="274320" anchor="t" anchorCtr="0">
            <a:normAutofit/>
          </a:bodyPr>
          <a:lstStyle>
            <a:lvl1pPr>
              <a:lnSpc>
                <a:spcPct val="100000"/>
              </a:lnSpc>
              <a:defRPr sz="3200">
                <a:solidFill>
                  <a:schemeClr val="bg2"/>
                </a:solidFill>
              </a:defRPr>
            </a:lvl1pPr>
          </a:lstStyle>
          <a:p>
            <a:r>
              <a:rPr lang="en-US" dirty="0"/>
              <a:t>Click to insert photo caption.</a:t>
            </a:r>
          </a:p>
        </p:txBody>
      </p:sp>
      <p:sp>
        <p:nvSpPr>
          <p:cNvPr id="5" name="Picture Placeholder 4"/>
          <p:cNvSpPr>
            <a:spLocks noGrp="1"/>
          </p:cNvSpPr>
          <p:nvPr>
            <p:ph type="pic" sz="quarter" idx="10"/>
          </p:nvPr>
        </p:nvSpPr>
        <p:spPr>
          <a:xfrm>
            <a:off x="838200" y="793377"/>
            <a:ext cx="10515600" cy="3778624"/>
          </a:xfrm>
        </p:spPr>
        <p:txBody>
          <a:bodyPr anchor="ctr" anchorCtr="0"/>
          <a:lstStyle>
            <a:lvl1pPr marL="0" indent="0" algn="ctr">
              <a:buNone/>
              <a:defRPr>
                <a:solidFill>
                  <a:schemeClr val="accent2"/>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1385065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7/9/20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090449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597368"/>
            <a:ext cx="10515600" cy="1191092"/>
          </a:xfrm>
        </p:spPr>
        <p:txBody>
          <a:bodyPr/>
          <a:lstStyle>
            <a:lvl1pPr>
              <a:defRPr baseline="0">
                <a:solidFill>
                  <a:schemeClr val="accent4"/>
                </a:solidFill>
              </a:defRPr>
            </a:lvl1pPr>
          </a:lstStyle>
          <a:p>
            <a:r>
              <a:rPr lang="en-US" dirty="0"/>
              <a:t>Click to insert Slide Headline</a:t>
            </a:r>
          </a:p>
        </p:txBody>
      </p:sp>
      <p:sp>
        <p:nvSpPr>
          <p:cNvPr id="4" name="Content Placeholder 3"/>
          <p:cNvSpPr>
            <a:spLocks noGrp="1"/>
          </p:cNvSpPr>
          <p:nvPr>
            <p:ph sz="half" idx="2" hasCustomPrompt="1"/>
          </p:nvPr>
        </p:nvSpPr>
        <p:spPr>
          <a:xfrm>
            <a:off x="839788" y="1922930"/>
            <a:ext cx="5157787" cy="4172604"/>
          </a:xfrm>
        </p:spPr>
        <p:txBody>
          <a:bodyPr/>
          <a:lstStyle>
            <a:lvl1pPr marL="0" indent="0">
              <a:buNone/>
              <a:defRPr>
                <a:solidFill>
                  <a:schemeClr val="tx2"/>
                </a:solidFill>
              </a:defRPr>
            </a:lvl1pPr>
          </a:lstStyle>
          <a:p>
            <a:pPr lvl="0"/>
            <a:r>
              <a:rPr lang="en-US" dirty="0"/>
              <a:t>Click to insert text</a:t>
            </a:r>
          </a:p>
        </p:txBody>
      </p:sp>
      <p:sp>
        <p:nvSpPr>
          <p:cNvPr id="11" name="Picture Placeholder 10"/>
          <p:cNvSpPr>
            <a:spLocks noGrp="1"/>
          </p:cNvSpPr>
          <p:nvPr>
            <p:ph type="pic" sz="quarter" idx="10"/>
          </p:nvPr>
        </p:nvSpPr>
        <p:spPr>
          <a:xfrm>
            <a:off x="6484937" y="1922930"/>
            <a:ext cx="4383088" cy="3671046"/>
          </a:xfrm>
        </p:spPr>
        <p:txBody>
          <a:bodyPr anchor="ctr" anchorCtr="0"/>
          <a:lstStyle>
            <a:lvl1pPr marL="0" indent="0" algn="ctr">
              <a:buNone/>
              <a:defRPr>
                <a:solidFill>
                  <a:schemeClr val="accent2"/>
                </a:solidFill>
              </a:defRPr>
            </a:lvl1pPr>
          </a:lstStyle>
          <a:p>
            <a:r>
              <a:rPr lang="en-US"/>
              <a:t>Drag picture to placeholder or click icon to add</a:t>
            </a:r>
          </a:p>
        </p:txBody>
      </p:sp>
    </p:spTree>
    <p:extLst>
      <p:ext uri="{BB962C8B-B14F-4D97-AF65-F5344CB8AC3E}">
        <p14:creationId xmlns:p14="http://schemas.microsoft.com/office/powerpoint/2010/main" val="3082135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7" y="610814"/>
            <a:ext cx="3167435" cy="1002833"/>
          </a:xfrm>
        </p:spPr>
        <p:txBody>
          <a:bodyPr>
            <a:normAutofit/>
          </a:bodyPr>
          <a:lstStyle>
            <a:lvl1pPr>
              <a:defRPr sz="3600" baseline="0">
                <a:solidFill>
                  <a:schemeClr val="accent1"/>
                </a:solidFill>
              </a:defRPr>
            </a:lvl1pPr>
          </a:lstStyle>
          <a:p>
            <a:r>
              <a:rPr lang="en-US" dirty="0"/>
              <a:t>Headline 1</a:t>
            </a:r>
          </a:p>
        </p:txBody>
      </p:sp>
      <p:sp>
        <p:nvSpPr>
          <p:cNvPr id="4" name="Content Placeholder 3"/>
          <p:cNvSpPr>
            <a:spLocks noGrp="1"/>
          </p:cNvSpPr>
          <p:nvPr>
            <p:ph sz="half" idx="2" hasCustomPrompt="1"/>
          </p:nvPr>
        </p:nvSpPr>
        <p:spPr>
          <a:xfrm>
            <a:off x="839788" y="1775013"/>
            <a:ext cx="3167435" cy="3913093"/>
          </a:xfrm>
        </p:spPr>
        <p:txBody>
          <a:bodyPr>
            <a:normAutofit/>
          </a:bodyPr>
          <a:lstStyle>
            <a:lvl1pPr marL="0" indent="0">
              <a:lnSpc>
                <a:spcPct val="90000"/>
              </a:lnSpc>
              <a:spcBef>
                <a:spcPts val="1000"/>
              </a:spcBef>
              <a:buNone/>
              <a:defRPr sz="2400">
                <a:solidFill>
                  <a:schemeClr val="tx2"/>
                </a:solidFill>
              </a:defRPr>
            </a:lvl1pPr>
          </a:lstStyle>
          <a:p>
            <a:pPr lvl="0"/>
            <a:r>
              <a:rPr lang="en-US" dirty="0"/>
              <a:t>Click to insert text</a:t>
            </a:r>
          </a:p>
        </p:txBody>
      </p:sp>
      <p:sp>
        <p:nvSpPr>
          <p:cNvPr id="6" name="Content Placeholder 3"/>
          <p:cNvSpPr>
            <a:spLocks noGrp="1"/>
          </p:cNvSpPr>
          <p:nvPr>
            <p:ph sz="half" idx="10" hasCustomPrompt="1"/>
          </p:nvPr>
        </p:nvSpPr>
        <p:spPr>
          <a:xfrm>
            <a:off x="4470494" y="1775013"/>
            <a:ext cx="3167435" cy="3913093"/>
          </a:xfrm>
        </p:spPr>
        <p:txBody>
          <a:bodyPr>
            <a:normAutofit/>
          </a:bodyPr>
          <a:lstStyle>
            <a:lvl1pPr marL="0" indent="0">
              <a:lnSpc>
                <a:spcPct val="90000"/>
              </a:lnSpc>
              <a:spcBef>
                <a:spcPts val="1000"/>
              </a:spcBef>
              <a:buNone/>
              <a:defRPr sz="2400">
                <a:solidFill>
                  <a:schemeClr val="tx2"/>
                </a:solidFill>
              </a:defRPr>
            </a:lvl1pPr>
          </a:lstStyle>
          <a:p>
            <a:pPr lvl="0"/>
            <a:r>
              <a:rPr lang="en-US" dirty="0"/>
              <a:t>Click to insert text</a:t>
            </a:r>
          </a:p>
        </p:txBody>
      </p:sp>
      <p:sp>
        <p:nvSpPr>
          <p:cNvPr id="8" name="Content Placeholder 3"/>
          <p:cNvSpPr>
            <a:spLocks noGrp="1"/>
          </p:cNvSpPr>
          <p:nvPr>
            <p:ph sz="half" idx="11" hasCustomPrompt="1"/>
          </p:nvPr>
        </p:nvSpPr>
        <p:spPr>
          <a:xfrm>
            <a:off x="8101200" y="1775013"/>
            <a:ext cx="3167435" cy="3913093"/>
          </a:xfrm>
        </p:spPr>
        <p:txBody>
          <a:bodyPr>
            <a:normAutofit/>
          </a:bodyPr>
          <a:lstStyle>
            <a:lvl1pPr marL="0" indent="0">
              <a:lnSpc>
                <a:spcPct val="90000"/>
              </a:lnSpc>
              <a:spcBef>
                <a:spcPts val="1000"/>
              </a:spcBef>
              <a:buNone/>
              <a:defRPr sz="2400">
                <a:solidFill>
                  <a:schemeClr val="tx2"/>
                </a:solidFill>
              </a:defRPr>
            </a:lvl1pPr>
          </a:lstStyle>
          <a:p>
            <a:pPr lvl="0"/>
            <a:r>
              <a:rPr lang="en-US" dirty="0"/>
              <a:t>Click to insert text</a:t>
            </a:r>
          </a:p>
        </p:txBody>
      </p:sp>
      <p:sp>
        <p:nvSpPr>
          <p:cNvPr id="11" name="Text Placeholder 10"/>
          <p:cNvSpPr>
            <a:spLocks noGrp="1"/>
          </p:cNvSpPr>
          <p:nvPr>
            <p:ph type="body" sz="quarter" idx="12" hasCustomPrompt="1"/>
          </p:nvPr>
        </p:nvSpPr>
        <p:spPr>
          <a:xfrm>
            <a:off x="4470491" y="610347"/>
            <a:ext cx="3167437" cy="1002833"/>
          </a:xfrm>
        </p:spPr>
        <p:txBody>
          <a:bodyPr anchor="ctr" anchorCtr="0">
            <a:noAutofit/>
          </a:bodyPr>
          <a:lstStyle>
            <a:lvl1pPr marL="0" indent="0">
              <a:buNone/>
              <a:defRPr sz="3600">
                <a:solidFill>
                  <a:schemeClr val="accent1"/>
                </a:solidFill>
              </a:defRPr>
            </a:lvl1pPr>
            <a:lvl2pPr marL="457200" indent="0">
              <a:buNone/>
              <a:defRPr sz="3600">
                <a:solidFill>
                  <a:schemeClr val="accent1"/>
                </a:solidFill>
              </a:defRPr>
            </a:lvl2pPr>
            <a:lvl3pPr marL="914400" indent="0">
              <a:buNone/>
              <a:defRPr sz="3600">
                <a:solidFill>
                  <a:schemeClr val="accent1"/>
                </a:solidFill>
              </a:defRPr>
            </a:lvl3pPr>
            <a:lvl4pPr marL="1371600" indent="0">
              <a:buNone/>
              <a:defRPr sz="3600">
                <a:solidFill>
                  <a:schemeClr val="accent1"/>
                </a:solidFill>
              </a:defRPr>
            </a:lvl4pPr>
            <a:lvl5pPr marL="1828800" indent="0">
              <a:buNone/>
              <a:defRPr sz="3600">
                <a:solidFill>
                  <a:schemeClr val="accent1"/>
                </a:solidFill>
              </a:defRPr>
            </a:lvl5pPr>
          </a:lstStyle>
          <a:p>
            <a:pPr lvl="0"/>
            <a:r>
              <a:rPr lang="en-US" dirty="0"/>
              <a:t>Headline 2</a:t>
            </a:r>
          </a:p>
        </p:txBody>
      </p:sp>
      <p:sp>
        <p:nvSpPr>
          <p:cNvPr id="13" name="Text Placeholder 12"/>
          <p:cNvSpPr>
            <a:spLocks noGrp="1"/>
          </p:cNvSpPr>
          <p:nvPr>
            <p:ph type="body" sz="quarter" idx="13" hasCustomPrompt="1"/>
          </p:nvPr>
        </p:nvSpPr>
        <p:spPr>
          <a:xfrm>
            <a:off x="8101197" y="609600"/>
            <a:ext cx="3167438" cy="1003300"/>
          </a:xfrm>
        </p:spPr>
        <p:txBody>
          <a:bodyPr anchor="ctr" anchorCtr="0">
            <a:noAutofit/>
          </a:bodyPr>
          <a:lstStyle>
            <a:lvl1pPr marL="0" indent="0">
              <a:buNone/>
              <a:defRPr sz="3600">
                <a:solidFill>
                  <a:schemeClr val="accent1"/>
                </a:solidFill>
              </a:defRPr>
            </a:lvl1pPr>
            <a:lvl2pPr marL="457200" indent="0">
              <a:buNone/>
              <a:defRPr sz="3600">
                <a:solidFill>
                  <a:schemeClr val="accent1"/>
                </a:solidFill>
              </a:defRPr>
            </a:lvl2pPr>
            <a:lvl3pPr marL="914400" indent="0">
              <a:buNone/>
              <a:defRPr sz="3600">
                <a:solidFill>
                  <a:schemeClr val="accent1"/>
                </a:solidFill>
              </a:defRPr>
            </a:lvl3pPr>
            <a:lvl4pPr marL="1371600" indent="0">
              <a:buNone/>
              <a:defRPr sz="3600">
                <a:solidFill>
                  <a:schemeClr val="accent1"/>
                </a:solidFill>
              </a:defRPr>
            </a:lvl4pPr>
            <a:lvl5pPr marL="1828800" indent="0">
              <a:buNone/>
              <a:defRPr sz="3600">
                <a:solidFill>
                  <a:schemeClr val="accent1"/>
                </a:solidFill>
              </a:defRPr>
            </a:lvl5pPr>
          </a:lstStyle>
          <a:p>
            <a:pPr lvl="0"/>
            <a:r>
              <a:rPr lang="en-US" dirty="0"/>
              <a:t>Headline 3</a:t>
            </a:r>
          </a:p>
        </p:txBody>
      </p:sp>
    </p:spTree>
    <p:extLst>
      <p:ext uri="{BB962C8B-B14F-4D97-AF65-F5344CB8AC3E}">
        <p14:creationId xmlns:p14="http://schemas.microsoft.com/office/powerpoint/2010/main" val="2340441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637708"/>
            <a:ext cx="10515600" cy="1083515"/>
          </a:xfrm>
        </p:spPr>
        <p:txBody>
          <a:bodyPr/>
          <a:lstStyle>
            <a:lvl1pPr>
              <a:defRPr baseline="0">
                <a:solidFill>
                  <a:schemeClr val="accent4"/>
                </a:solidFill>
              </a:defRPr>
            </a:lvl1pPr>
          </a:lstStyle>
          <a:p>
            <a:r>
              <a:rPr lang="en-US" dirty="0"/>
              <a:t>Click to insert Slide Headline</a:t>
            </a:r>
          </a:p>
        </p:txBody>
      </p:sp>
      <p:sp>
        <p:nvSpPr>
          <p:cNvPr id="4" name="Content Placeholder 3"/>
          <p:cNvSpPr>
            <a:spLocks noGrp="1"/>
          </p:cNvSpPr>
          <p:nvPr>
            <p:ph sz="half" idx="2" hasCustomPrompt="1"/>
          </p:nvPr>
        </p:nvSpPr>
        <p:spPr>
          <a:xfrm>
            <a:off x="839788" y="2693287"/>
            <a:ext cx="5050024" cy="3279144"/>
          </a:xfrm>
        </p:spPr>
        <p:txBody>
          <a:bodyPr/>
          <a:lstStyle>
            <a:lvl1pPr marL="0" indent="0">
              <a:buNone/>
              <a:defRPr>
                <a:solidFill>
                  <a:schemeClr val="tx2"/>
                </a:solidFill>
              </a:defRPr>
            </a:lvl1pPr>
          </a:lstStyle>
          <a:p>
            <a:pPr lvl="0"/>
            <a:r>
              <a:rPr lang="en-US" dirty="0"/>
              <a:t>Click to insert text</a:t>
            </a:r>
          </a:p>
        </p:txBody>
      </p:sp>
      <p:sp>
        <p:nvSpPr>
          <p:cNvPr id="7" name="Content Placeholder 3"/>
          <p:cNvSpPr>
            <a:spLocks noGrp="1"/>
          </p:cNvSpPr>
          <p:nvPr>
            <p:ph sz="half" idx="10" hasCustomPrompt="1"/>
          </p:nvPr>
        </p:nvSpPr>
        <p:spPr>
          <a:xfrm>
            <a:off x="6306671" y="2693287"/>
            <a:ext cx="5048717" cy="3279144"/>
          </a:xfrm>
        </p:spPr>
        <p:txBody>
          <a:bodyPr/>
          <a:lstStyle>
            <a:lvl1pPr marL="0" indent="0">
              <a:buNone/>
              <a:defRPr>
                <a:solidFill>
                  <a:schemeClr val="tx2"/>
                </a:solidFill>
              </a:defRPr>
            </a:lvl1pPr>
          </a:lstStyle>
          <a:p>
            <a:pPr lvl="0"/>
            <a:r>
              <a:rPr lang="en-US" dirty="0"/>
              <a:t>Click to insert text</a:t>
            </a:r>
          </a:p>
        </p:txBody>
      </p:sp>
      <p:sp>
        <p:nvSpPr>
          <p:cNvPr id="5" name="Text Placeholder 4"/>
          <p:cNvSpPr>
            <a:spLocks noGrp="1"/>
          </p:cNvSpPr>
          <p:nvPr>
            <p:ph type="body" sz="quarter" idx="11" hasCustomPrompt="1"/>
          </p:nvPr>
        </p:nvSpPr>
        <p:spPr>
          <a:xfrm>
            <a:off x="839788" y="1801440"/>
            <a:ext cx="5049834" cy="796925"/>
          </a:xfrm>
        </p:spPr>
        <p:txBody>
          <a:bodyPr anchor="ctr" anchorCtr="0">
            <a:normAutofit/>
          </a:bodyPr>
          <a:lstStyle>
            <a:lvl1pPr marL="0" indent="0">
              <a:spcBef>
                <a:spcPts val="0"/>
              </a:spcBef>
              <a:buNone/>
              <a:defRPr sz="3600" baseline="0">
                <a:solidFill>
                  <a:schemeClr val="accent1"/>
                </a:solidFill>
              </a:defRPr>
            </a:lvl1pPr>
            <a:lvl2pPr>
              <a:defRPr sz="3600">
                <a:solidFill>
                  <a:schemeClr val="accent1">
                    <a:lumMod val="40000"/>
                    <a:lumOff val="60000"/>
                  </a:schemeClr>
                </a:solidFill>
              </a:defRPr>
            </a:lvl2pPr>
            <a:lvl3pPr>
              <a:defRPr sz="3600">
                <a:solidFill>
                  <a:schemeClr val="accent1">
                    <a:lumMod val="40000"/>
                    <a:lumOff val="60000"/>
                  </a:schemeClr>
                </a:solidFill>
              </a:defRPr>
            </a:lvl3pPr>
            <a:lvl4pPr>
              <a:defRPr sz="3600">
                <a:solidFill>
                  <a:schemeClr val="accent1">
                    <a:lumMod val="40000"/>
                    <a:lumOff val="60000"/>
                  </a:schemeClr>
                </a:solidFill>
              </a:defRPr>
            </a:lvl4pPr>
            <a:lvl5pPr>
              <a:defRPr sz="3600">
                <a:solidFill>
                  <a:schemeClr val="accent1">
                    <a:lumMod val="40000"/>
                    <a:lumOff val="60000"/>
                  </a:schemeClr>
                </a:solidFill>
              </a:defRPr>
            </a:lvl5pPr>
          </a:lstStyle>
          <a:p>
            <a:pPr lvl="0"/>
            <a:r>
              <a:rPr lang="en-US" dirty="0"/>
              <a:t>Insert Subhead</a:t>
            </a:r>
          </a:p>
        </p:txBody>
      </p:sp>
      <p:sp>
        <p:nvSpPr>
          <p:cNvPr id="10" name="Text Placeholder 9"/>
          <p:cNvSpPr>
            <a:spLocks noGrp="1"/>
          </p:cNvSpPr>
          <p:nvPr>
            <p:ph type="body" sz="quarter" idx="12" hasCustomPrompt="1"/>
          </p:nvPr>
        </p:nvSpPr>
        <p:spPr>
          <a:xfrm>
            <a:off x="6306671" y="1801813"/>
            <a:ext cx="5048717" cy="796925"/>
          </a:xfrm>
        </p:spPr>
        <p:txBody>
          <a:bodyPr anchor="ctr" anchorCtr="0">
            <a:noAutofit/>
          </a:bodyPr>
          <a:lstStyle>
            <a:lvl1pPr marL="0" indent="0">
              <a:buNone/>
              <a:defRPr sz="3600">
                <a:solidFill>
                  <a:schemeClr val="accent1"/>
                </a:solidFill>
              </a:defRPr>
            </a:lvl1pPr>
            <a:lvl2pPr marL="457200" indent="0">
              <a:buNone/>
              <a:defRPr sz="3600">
                <a:solidFill>
                  <a:schemeClr val="accent1"/>
                </a:solidFill>
              </a:defRPr>
            </a:lvl2pPr>
            <a:lvl3pPr marL="914400" indent="0">
              <a:buNone/>
              <a:defRPr sz="3600">
                <a:solidFill>
                  <a:schemeClr val="accent1"/>
                </a:solidFill>
              </a:defRPr>
            </a:lvl3pPr>
            <a:lvl4pPr marL="1371600" indent="0">
              <a:buNone/>
              <a:defRPr sz="3600">
                <a:solidFill>
                  <a:schemeClr val="accent1"/>
                </a:solidFill>
              </a:defRPr>
            </a:lvl4pPr>
            <a:lvl5pPr marL="1828800" indent="0">
              <a:buNone/>
              <a:defRPr sz="3600">
                <a:solidFill>
                  <a:schemeClr val="accent1"/>
                </a:solidFill>
              </a:defRPr>
            </a:lvl5pPr>
          </a:lstStyle>
          <a:p>
            <a:pPr lvl="0"/>
            <a:r>
              <a:rPr lang="en-US" dirty="0"/>
              <a:t>Insert Subhead</a:t>
            </a:r>
          </a:p>
        </p:txBody>
      </p:sp>
    </p:spTree>
    <p:extLst>
      <p:ext uri="{BB962C8B-B14F-4D97-AF65-F5344CB8AC3E}">
        <p14:creationId xmlns:p14="http://schemas.microsoft.com/office/powerpoint/2010/main" val="1703130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umbers">
    <p:spTree>
      <p:nvGrpSpPr>
        <p:cNvPr id="1" name=""/>
        <p:cNvGrpSpPr/>
        <p:nvPr/>
      </p:nvGrpSpPr>
      <p:grpSpPr>
        <a:xfrm>
          <a:off x="0" y="0"/>
          <a:ext cx="0" cy="0"/>
          <a:chOff x="0" y="0"/>
          <a:chExt cx="0" cy="0"/>
        </a:xfrm>
      </p:grpSpPr>
      <p:sp>
        <p:nvSpPr>
          <p:cNvPr id="9" name="Content Placeholder 3"/>
          <p:cNvSpPr>
            <a:spLocks noGrp="1"/>
          </p:cNvSpPr>
          <p:nvPr>
            <p:ph sz="half" idx="2" hasCustomPrompt="1"/>
          </p:nvPr>
        </p:nvSpPr>
        <p:spPr>
          <a:xfrm>
            <a:off x="839789" y="3523130"/>
            <a:ext cx="2404316" cy="1963269"/>
          </a:xfrm>
        </p:spPr>
        <p:txBody>
          <a:bodyPr>
            <a:normAutofit/>
          </a:bodyPr>
          <a:lstStyle>
            <a:lvl1pPr marL="0" indent="0">
              <a:buNone/>
              <a:defRPr sz="2000">
                <a:solidFill>
                  <a:schemeClr val="tx2"/>
                </a:solidFill>
              </a:defRPr>
            </a:lvl1pPr>
          </a:lstStyle>
          <a:p>
            <a:pPr lvl="0"/>
            <a:r>
              <a:rPr lang="en-US" dirty="0"/>
              <a:t>Click to insert short paragraph.</a:t>
            </a:r>
          </a:p>
        </p:txBody>
      </p:sp>
      <p:sp>
        <p:nvSpPr>
          <p:cNvPr id="10" name="Content Placeholder 3"/>
          <p:cNvSpPr>
            <a:spLocks noGrp="1"/>
          </p:cNvSpPr>
          <p:nvPr>
            <p:ph sz="half" idx="10" hasCustomPrompt="1"/>
          </p:nvPr>
        </p:nvSpPr>
        <p:spPr>
          <a:xfrm>
            <a:off x="3532562" y="3523130"/>
            <a:ext cx="2404316" cy="1963269"/>
          </a:xfrm>
        </p:spPr>
        <p:txBody>
          <a:bodyPr>
            <a:normAutofit/>
          </a:bodyPr>
          <a:lstStyle>
            <a:lvl1pPr marL="0" indent="0">
              <a:buNone/>
              <a:defRPr sz="2000">
                <a:solidFill>
                  <a:schemeClr val="tx2"/>
                </a:solidFill>
              </a:defRPr>
            </a:lvl1pPr>
          </a:lstStyle>
          <a:p>
            <a:pPr lvl="0"/>
            <a:r>
              <a:rPr lang="en-US" dirty="0"/>
              <a:t>Click to insert short paragraph.</a:t>
            </a:r>
          </a:p>
        </p:txBody>
      </p:sp>
      <p:sp>
        <p:nvSpPr>
          <p:cNvPr id="11" name="Content Placeholder 3"/>
          <p:cNvSpPr>
            <a:spLocks noGrp="1"/>
          </p:cNvSpPr>
          <p:nvPr>
            <p:ph sz="half" idx="11" hasCustomPrompt="1"/>
          </p:nvPr>
        </p:nvSpPr>
        <p:spPr>
          <a:xfrm>
            <a:off x="6225335" y="3523130"/>
            <a:ext cx="2404316" cy="1963269"/>
          </a:xfrm>
        </p:spPr>
        <p:txBody>
          <a:bodyPr>
            <a:normAutofit/>
          </a:bodyPr>
          <a:lstStyle>
            <a:lvl1pPr marL="0" indent="0">
              <a:buNone/>
              <a:defRPr sz="2000">
                <a:solidFill>
                  <a:schemeClr val="tx2"/>
                </a:solidFill>
              </a:defRPr>
            </a:lvl1pPr>
          </a:lstStyle>
          <a:p>
            <a:pPr lvl="0"/>
            <a:r>
              <a:rPr lang="en-US" dirty="0"/>
              <a:t>Click to insert short paragraph.</a:t>
            </a:r>
          </a:p>
        </p:txBody>
      </p:sp>
      <p:sp>
        <p:nvSpPr>
          <p:cNvPr id="12" name="Content Placeholder 3"/>
          <p:cNvSpPr>
            <a:spLocks noGrp="1"/>
          </p:cNvSpPr>
          <p:nvPr>
            <p:ph sz="half" idx="12" hasCustomPrompt="1"/>
          </p:nvPr>
        </p:nvSpPr>
        <p:spPr>
          <a:xfrm>
            <a:off x="8918108" y="3523130"/>
            <a:ext cx="2404316" cy="1963269"/>
          </a:xfrm>
        </p:spPr>
        <p:txBody>
          <a:bodyPr>
            <a:normAutofit/>
          </a:bodyPr>
          <a:lstStyle>
            <a:lvl1pPr marL="0" indent="0">
              <a:buNone/>
              <a:defRPr sz="2000">
                <a:solidFill>
                  <a:schemeClr val="tx2"/>
                </a:solidFill>
              </a:defRPr>
            </a:lvl1pPr>
          </a:lstStyle>
          <a:p>
            <a:pPr lvl="0"/>
            <a:r>
              <a:rPr lang="en-US" dirty="0"/>
              <a:t>Click to insert short paragraph.</a:t>
            </a:r>
          </a:p>
        </p:txBody>
      </p:sp>
      <p:sp>
        <p:nvSpPr>
          <p:cNvPr id="18" name="TextBox 17"/>
          <p:cNvSpPr txBox="1"/>
          <p:nvPr userDrawn="1"/>
        </p:nvSpPr>
        <p:spPr>
          <a:xfrm>
            <a:off x="4141040" y="1563452"/>
            <a:ext cx="1062319" cy="1446550"/>
          </a:xfrm>
          <a:prstGeom prst="rect">
            <a:avLst/>
          </a:prstGeom>
          <a:noFill/>
        </p:spPr>
        <p:txBody>
          <a:bodyPr wrap="square" rtlCol="0">
            <a:spAutoFit/>
          </a:bodyPr>
          <a:lstStyle/>
          <a:p>
            <a:pPr algn="ctr"/>
            <a:r>
              <a:rPr lang="en-US" sz="8800" b="0" i="0" dirty="0">
                <a:solidFill>
                  <a:schemeClr val="bg2"/>
                </a:solidFill>
                <a:latin typeface="Goudy Oldstyle Std Regular" charset="0"/>
                <a:ea typeface="Goudy Oldstyle Std Regular" charset="0"/>
                <a:cs typeface="Goudy Oldstyle Std Regular" charset="0"/>
              </a:rPr>
              <a:t>2</a:t>
            </a:r>
          </a:p>
        </p:txBody>
      </p:sp>
      <p:sp>
        <p:nvSpPr>
          <p:cNvPr id="24" name="Text Placeholder 23"/>
          <p:cNvSpPr>
            <a:spLocks noGrp="1"/>
          </p:cNvSpPr>
          <p:nvPr>
            <p:ph type="body" sz="quarter" idx="14" hasCustomPrompt="1"/>
          </p:nvPr>
        </p:nvSpPr>
        <p:spPr>
          <a:xfrm>
            <a:off x="839789" y="1116105"/>
            <a:ext cx="2178424" cy="2178424"/>
          </a:xfrm>
          <a:prstGeom prst="ellipse">
            <a:avLst/>
          </a:prstGeom>
          <a:solidFill>
            <a:schemeClr val="accent5"/>
          </a:solidFill>
          <a:effectLst/>
        </p:spPr>
        <p:txBody>
          <a:bodyPr lIns="274320" tIns="274320" rIns="274320" bIns="274320" anchor="ctr" anchorCtr="0">
            <a:normAutofit/>
          </a:bodyPr>
          <a:lstStyle>
            <a:lvl1pPr algn="ctr">
              <a:lnSpc>
                <a:spcPct val="100000"/>
              </a:lnSpc>
              <a:spcBef>
                <a:spcPts val="0"/>
              </a:spcBef>
              <a:defRPr sz="10000">
                <a:solidFill>
                  <a:schemeClr val="bg2"/>
                </a:solidFill>
              </a:defRPr>
            </a:lvl1pPr>
          </a:lstStyle>
          <a:p>
            <a:pPr lvl="0"/>
            <a:r>
              <a:rPr lang="en-US"/>
              <a:t>#</a:t>
            </a:r>
            <a:endParaRPr lang="en-US" dirty="0"/>
          </a:p>
        </p:txBody>
      </p:sp>
      <p:sp>
        <p:nvSpPr>
          <p:cNvPr id="25" name="Text Placeholder 23"/>
          <p:cNvSpPr>
            <a:spLocks noGrp="1"/>
          </p:cNvSpPr>
          <p:nvPr>
            <p:ph type="body" sz="quarter" idx="15" hasCustomPrompt="1"/>
          </p:nvPr>
        </p:nvSpPr>
        <p:spPr>
          <a:xfrm>
            <a:off x="3539286" y="1116105"/>
            <a:ext cx="2178424" cy="2178424"/>
          </a:xfrm>
          <a:prstGeom prst="ellipse">
            <a:avLst/>
          </a:prstGeom>
          <a:solidFill>
            <a:schemeClr val="accent4"/>
          </a:solidFill>
          <a:effectLst/>
        </p:spPr>
        <p:txBody>
          <a:bodyPr lIns="274320" tIns="274320" rIns="274320" bIns="274320" anchor="ctr" anchorCtr="0">
            <a:normAutofit/>
          </a:bodyPr>
          <a:lstStyle>
            <a:lvl1pPr algn="ctr">
              <a:lnSpc>
                <a:spcPct val="100000"/>
              </a:lnSpc>
              <a:spcBef>
                <a:spcPts val="0"/>
              </a:spcBef>
              <a:defRPr sz="10000">
                <a:solidFill>
                  <a:schemeClr val="bg2"/>
                </a:solidFill>
              </a:defRPr>
            </a:lvl1pPr>
          </a:lstStyle>
          <a:p>
            <a:pPr lvl="0"/>
            <a:r>
              <a:rPr lang="en-US" dirty="0"/>
              <a:t>#</a:t>
            </a:r>
          </a:p>
        </p:txBody>
      </p:sp>
      <p:sp>
        <p:nvSpPr>
          <p:cNvPr id="26" name="Text Placeholder 23"/>
          <p:cNvSpPr>
            <a:spLocks noGrp="1"/>
          </p:cNvSpPr>
          <p:nvPr>
            <p:ph type="body" sz="quarter" idx="16" hasCustomPrompt="1"/>
          </p:nvPr>
        </p:nvSpPr>
        <p:spPr>
          <a:xfrm>
            <a:off x="6225335" y="1116105"/>
            <a:ext cx="2178424" cy="2178424"/>
          </a:xfrm>
          <a:prstGeom prst="ellipse">
            <a:avLst/>
          </a:prstGeom>
          <a:solidFill>
            <a:schemeClr val="accent1"/>
          </a:solidFill>
          <a:effectLst/>
        </p:spPr>
        <p:txBody>
          <a:bodyPr lIns="274320" tIns="274320" rIns="274320" bIns="274320" anchor="ctr" anchorCtr="0">
            <a:normAutofit/>
          </a:bodyPr>
          <a:lstStyle>
            <a:lvl1pPr algn="ctr">
              <a:lnSpc>
                <a:spcPct val="100000"/>
              </a:lnSpc>
              <a:spcBef>
                <a:spcPts val="0"/>
              </a:spcBef>
              <a:defRPr sz="10000">
                <a:solidFill>
                  <a:schemeClr val="bg2"/>
                </a:solidFill>
              </a:defRPr>
            </a:lvl1pPr>
          </a:lstStyle>
          <a:p>
            <a:pPr lvl="0"/>
            <a:r>
              <a:rPr lang="en-US" dirty="0"/>
              <a:t>#</a:t>
            </a:r>
          </a:p>
        </p:txBody>
      </p:sp>
      <p:sp>
        <p:nvSpPr>
          <p:cNvPr id="27" name="Text Placeholder 23"/>
          <p:cNvSpPr>
            <a:spLocks noGrp="1"/>
          </p:cNvSpPr>
          <p:nvPr>
            <p:ph type="body" sz="quarter" idx="17" hasCustomPrompt="1"/>
          </p:nvPr>
        </p:nvSpPr>
        <p:spPr>
          <a:xfrm>
            <a:off x="8911384" y="1116105"/>
            <a:ext cx="2178424" cy="2178424"/>
          </a:xfrm>
          <a:prstGeom prst="ellipse">
            <a:avLst/>
          </a:prstGeom>
          <a:solidFill>
            <a:schemeClr val="accent3"/>
          </a:solidFill>
          <a:effectLst/>
        </p:spPr>
        <p:txBody>
          <a:bodyPr lIns="274320" tIns="274320" rIns="274320" bIns="274320" anchor="ctr" anchorCtr="0">
            <a:normAutofit/>
          </a:bodyPr>
          <a:lstStyle>
            <a:lvl1pPr algn="ctr">
              <a:lnSpc>
                <a:spcPct val="100000"/>
              </a:lnSpc>
              <a:spcBef>
                <a:spcPts val="0"/>
              </a:spcBef>
              <a:defRPr sz="10000">
                <a:solidFill>
                  <a:schemeClr val="bg2"/>
                </a:solidFill>
              </a:defRPr>
            </a:lvl1pPr>
          </a:lstStyle>
          <a:p>
            <a:pPr lvl="0"/>
            <a:r>
              <a:rPr lang="en-US" dirty="0"/>
              <a:t>#</a:t>
            </a:r>
          </a:p>
        </p:txBody>
      </p:sp>
    </p:spTree>
    <p:extLst>
      <p:ext uri="{BB962C8B-B14F-4D97-AF65-F5344CB8AC3E}">
        <p14:creationId xmlns:p14="http://schemas.microsoft.com/office/powerpoint/2010/main" val="1292617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00875" y="6078071"/>
            <a:ext cx="1368875" cy="470647"/>
          </a:xfrm>
          <a:prstGeom prst="rect">
            <a:avLst/>
          </a:prstGeom>
        </p:spPr>
      </p:pic>
      <p:sp>
        <p:nvSpPr>
          <p:cNvPr id="5" name="Text Placeholder 4"/>
          <p:cNvSpPr>
            <a:spLocks noGrp="1"/>
          </p:cNvSpPr>
          <p:nvPr>
            <p:ph type="body" sz="quarter" idx="10" hasCustomPrompt="1"/>
          </p:nvPr>
        </p:nvSpPr>
        <p:spPr>
          <a:xfrm>
            <a:off x="831850" y="1371507"/>
            <a:ext cx="10597029" cy="3886293"/>
          </a:xfrm>
        </p:spPr>
        <p:txBody>
          <a:bodyPr anchor="ctr" anchorCtr="0">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6000" baseline="0">
                <a:solidFill>
                  <a:schemeClr val="bg1"/>
                </a:solidFill>
              </a:defRPr>
            </a:lvl1pPr>
            <a:lvl2pPr marL="457200" indent="0">
              <a:buNone/>
              <a:defRPr sz="6000">
                <a:solidFill>
                  <a:schemeClr val="bg1"/>
                </a:solidFill>
              </a:defRPr>
            </a:lvl2pPr>
            <a:lvl3pPr marL="914400" indent="0">
              <a:buNone/>
              <a:defRPr sz="6000">
                <a:solidFill>
                  <a:schemeClr val="bg1"/>
                </a:solidFill>
              </a:defRPr>
            </a:lvl3pPr>
            <a:lvl4pPr marL="1371600" indent="0">
              <a:buNone/>
              <a:defRPr sz="6000">
                <a:solidFill>
                  <a:schemeClr val="bg1"/>
                </a:solidFill>
              </a:defRPr>
            </a:lvl4pPr>
            <a:lvl5pPr marL="1828800" indent="0">
              <a:buNone/>
              <a:defRPr sz="60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inspiring quote here. Insert inspiring quote here.</a:t>
            </a:r>
          </a:p>
        </p:txBody>
      </p:sp>
    </p:spTree>
    <p:extLst>
      <p:ext uri="{BB962C8B-B14F-4D97-AF65-F5344CB8AC3E}">
        <p14:creationId xmlns:p14="http://schemas.microsoft.com/office/powerpoint/2010/main" val="2637132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597367"/>
            <a:ext cx="10515600" cy="1325563"/>
          </a:xfrm>
        </p:spPr>
        <p:txBody>
          <a:bodyPr/>
          <a:lstStyle>
            <a:lvl1pPr>
              <a:defRPr baseline="0">
                <a:solidFill>
                  <a:schemeClr val="accent5"/>
                </a:solidFill>
              </a:defRPr>
            </a:lvl1pPr>
          </a:lstStyle>
          <a:p>
            <a:r>
              <a:rPr lang="en-US" dirty="0"/>
              <a:t>Click to insert Chart Title</a:t>
            </a:r>
          </a:p>
        </p:txBody>
      </p:sp>
      <p:sp>
        <p:nvSpPr>
          <p:cNvPr id="5" name="Chart Placeholder 4"/>
          <p:cNvSpPr>
            <a:spLocks noGrp="1"/>
          </p:cNvSpPr>
          <p:nvPr>
            <p:ph type="chart" sz="quarter" idx="10"/>
          </p:nvPr>
        </p:nvSpPr>
        <p:spPr>
          <a:xfrm>
            <a:off x="839787" y="1922464"/>
            <a:ext cx="10515601" cy="4007690"/>
          </a:xfrm>
        </p:spPr>
        <p:txBody>
          <a:bodyPr anchor="ctr" anchorCtr="0"/>
          <a:lstStyle>
            <a:lvl1pPr algn="ctr">
              <a:defRPr>
                <a:solidFill>
                  <a:schemeClr val="accent2"/>
                </a:solidFill>
              </a:defRPr>
            </a:lvl1pPr>
          </a:lstStyle>
          <a:p>
            <a:r>
              <a:rPr lang="en-US"/>
              <a:t>Click icon to add chart</a:t>
            </a:r>
          </a:p>
        </p:txBody>
      </p:sp>
    </p:spTree>
    <p:extLst>
      <p:ext uri="{BB962C8B-B14F-4D97-AF65-F5344CB8AC3E}">
        <p14:creationId xmlns:p14="http://schemas.microsoft.com/office/powerpoint/2010/main" val="13331716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a:xfrm>
            <a:off x="9126071" y="4666129"/>
            <a:ext cx="3065929" cy="2191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290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 Column Text +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597368"/>
            <a:ext cx="10515600" cy="1191092"/>
          </a:xfrm>
        </p:spPr>
        <p:txBody>
          <a:bodyPr>
            <a:normAutofit/>
          </a:bodyPr>
          <a:lstStyle>
            <a:lvl1pPr>
              <a:defRPr sz="4000" baseline="0"/>
            </a:lvl1pPr>
          </a:lstStyle>
          <a:p>
            <a:r>
              <a:rPr lang="en-US" dirty="0"/>
              <a:t>Click to insert Slide Headline</a:t>
            </a:r>
          </a:p>
        </p:txBody>
      </p:sp>
      <p:sp>
        <p:nvSpPr>
          <p:cNvPr id="4" name="Content Placeholder 3"/>
          <p:cNvSpPr>
            <a:spLocks noGrp="1"/>
          </p:cNvSpPr>
          <p:nvPr>
            <p:ph sz="half" idx="2" hasCustomPrompt="1"/>
          </p:nvPr>
        </p:nvSpPr>
        <p:spPr>
          <a:xfrm>
            <a:off x="839789" y="1922930"/>
            <a:ext cx="5157787" cy="4172604"/>
          </a:xfrm>
        </p:spPr>
        <p:txBody>
          <a:bodyPr>
            <a:normAutofit/>
          </a:bodyPr>
          <a:lstStyle>
            <a:lvl1pPr marL="0" indent="0">
              <a:buNone/>
              <a:defRPr sz="2200">
                <a:solidFill>
                  <a:schemeClr val="tx2"/>
                </a:solidFill>
              </a:defRPr>
            </a:lvl1pPr>
          </a:lstStyle>
          <a:p>
            <a:pPr lvl="0"/>
            <a:r>
              <a:rPr lang="en-US" dirty="0"/>
              <a:t>Click to insert text</a:t>
            </a:r>
          </a:p>
        </p:txBody>
      </p:sp>
      <p:sp>
        <p:nvSpPr>
          <p:cNvPr id="11" name="Picture Placeholder 10"/>
          <p:cNvSpPr>
            <a:spLocks noGrp="1"/>
          </p:cNvSpPr>
          <p:nvPr>
            <p:ph type="pic" sz="quarter" idx="10"/>
          </p:nvPr>
        </p:nvSpPr>
        <p:spPr>
          <a:xfrm>
            <a:off x="6484937" y="1922930"/>
            <a:ext cx="4870451" cy="3671046"/>
          </a:xfrm>
        </p:spPr>
        <p:txBody>
          <a:bodyPr anchor="ctr" anchorCtr="0"/>
          <a:lstStyle>
            <a:lvl1pPr marL="0" indent="0" algn="ctr">
              <a:buNone/>
              <a:defRPr>
                <a:solidFill>
                  <a:schemeClr val="accent2"/>
                </a:solidFill>
              </a:defRPr>
            </a:lvl1pPr>
          </a:lstStyle>
          <a:p>
            <a:r>
              <a:rPr lang="en-US"/>
              <a:t>Drag picture to placeholder or click icon to add</a:t>
            </a:r>
          </a:p>
        </p:txBody>
      </p:sp>
    </p:spTree>
    <p:extLst>
      <p:ext uri="{BB962C8B-B14F-4D97-AF65-F5344CB8AC3E}">
        <p14:creationId xmlns:p14="http://schemas.microsoft.com/office/powerpoint/2010/main" val="145319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dirty="0"/>
              <a:t>7/9/20</a:t>
            </a:fld>
            <a:endParaRPr lang="en-US" dirty="0"/>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241780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6E80032-C005-4C75-B436-60D1DA189FA5}" type="datetimeFigureOut">
              <a:rPr lang="en-US" smtClean="0"/>
              <a:t>7/9/20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A28BB-6CAD-459E-8EF0-BA470888859E}" type="slidenum">
              <a:rPr lang="en-US" smtClean="0"/>
              <a:t>‹#›</a:t>
            </a:fld>
            <a:endParaRPr lang="en-US"/>
          </a:p>
        </p:txBody>
      </p:sp>
    </p:spTree>
    <p:extLst>
      <p:ext uri="{BB962C8B-B14F-4D97-AF65-F5344CB8AC3E}">
        <p14:creationId xmlns:p14="http://schemas.microsoft.com/office/powerpoint/2010/main" val="3423088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7/9/20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997126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E80032-C005-4C75-B436-60D1DA189FA5}" type="datetimeFigureOut">
              <a:rPr lang="en-US" smtClean="0"/>
              <a:t>7/9/20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A28BB-6CAD-459E-8EF0-BA470888859E}" type="slidenum">
              <a:rPr lang="en-US" smtClean="0"/>
              <a:t>‹#›</a:t>
            </a:fld>
            <a:endParaRPr lang="en-US"/>
          </a:p>
        </p:txBody>
      </p:sp>
    </p:spTree>
    <p:extLst>
      <p:ext uri="{BB962C8B-B14F-4D97-AF65-F5344CB8AC3E}">
        <p14:creationId xmlns:p14="http://schemas.microsoft.com/office/powerpoint/2010/main" val="148651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7/9/20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09122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7/9/20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99973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7/9/20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3857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7/9/20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85879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7/9/20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36063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3.emf"/><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7/9/20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8131706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89" r:id="rId12"/>
    <p:sldLayoutId id="214748369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424B97-4990-3747-9E41-CEE862BE80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648891-9CB2-154C-A241-E876FEF5DB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0D34F4-2E4D-8149-AF1F-F581890696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144236AC-4A11-2B4A-9588-286F093BC7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43656EB-3DA5-A446-BBBE-09D5A4E35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8BE77-5DF0-864C-81DB-ACB898BF352A}" type="slidenum">
              <a:rPr lang="en-US" smtClean="0"/>
              <a:t>‹#›</a:t>
            </a:fld>
            <a:endParaRPr lang="en-US" dirty="0"/>
          </a:p>
        </p:txBody>
      </p:sp>
    </p:spTree>
    <p:extLst>
      <p:ext uri="{BB962C8B-B14F-4D97-AF65-F5344CB8AC3E}">
        <p14:creationId xmlns:p14="http://schemas.microsoft.com/office/powerpoint/2010/main" val="11293923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45459"/>
            <a:ext cx="10515600" cy="104522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929716"/>
          </a:xfrm>
          <a:prstGeom prst="rect">
            <a:avLst/>
          </a:prstGeom>
        </p:spPr>
        <p:txBody>
          <a:bodyPr vert="horz" lIns="91440" tIns="45720" rIns="91440" bIns="45720" rtlCol="0">
            <a:normAutofit/>
          </a:bodyPr>
          <a:lstStyle/>
          <a:p>
            <a:pPr lvl="0"/>
            <a:r>
              <a:rPr lang="en-US" dirty="0"/>
              <a:t>Click to edit Master text styles</a:t>
            </a:r>
          </a:p>
          <a:p>
            <a:pPr lvl="0"/>
            <a:endParaRPr lang="en-US" dirty="0"/>
          </a:p>
        </p:txBody>
      </p:sp>
      <p:sp>
        <p:nvSpPr>
          <p:cNvPr id="7" name="Rectangle 6"/>
          <p:cNvSpPr/>
          <p:nvPr userDrawn="1"/>
        </p:nvSpPr>
        <p:spPr>
          <a:xfrm>
            <a:off x="10287000" y="6723529"/>
            <a:ext cx="1904999" cy="1344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oudy Oldstyle Std Regular" charset="0"/>
            </a:endParaRPr>
          </a:p>
        </p:txBody>
      </p:sp>
      <p:pic>
        <p:nvPicPr>
          <p:cNvPr id="8" name="Picture 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287000" y="6073797"/>
            <a:ext cx="1385046" cy="476206"/>
          </a:xfrm>
          <a:prstGeom prst="rect">
            <a:avLst/>
          </a:prstGeom>
        </p:spPr>
      </p:pic>
    </p:spTree>
    <p:extLst>
      <p:ext uri="{BB962C8B-B14F-4D97-AF65-F5344CB8AC3E}">
        <p14:creationId xmlns:p14="http://schemas.microsoft.com/office/powerpoint/2010/main" val="143011094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p:txStyles>
    <p:titleStyle>
      <a:lvl1pPr algn="l" defTabSz="914400" rtl="0" eaLnBrk="1" latinLnBrk="0" hangingPunct="1">
        <a:lnSpc>
          <a:spcPct val="90000"/>
        </a:lnSpc>
        <a:spcBef>
          <a:spcPct val="0"/>
        </a:spcBef>
        <a:buNone/>
        <a:defRPr sz="4400" b="0" i="0" kern="1200">
          <a:solidFill>
            <a:schemeClr val="tx1"/>
          </a:solidFill>
          <a:latin typeface="Goudy Oldstyle Std Regular" charset="0"/>
          <a:ea typeface="+mj-ea"/>
          <a:cs typeface="+mj-cs"/>
        </a:defRPr>
      </a:lvl1pPr>
    </p:titleStyle>
    <p:bodyStyle>
      <a:lvl1pPr marL="0" indent="0" algn="l" defTabSz="914400" rtl="0" eaLnBrk="1" latinLnBrk="0" hangingPunct="1">
        <a:lnSpc>
          <a:spcPct val="90000"/>
        </a:lnSpc>
        <a:spcBef>
          <a:spcPts val="1000"/>
        </a:spcBef>
        <a:buFont typeface="Arial"/>
        <a:buNone/>
        <a:defRPr sz="2400" b="0" i="0" kern="1200">
          <a:solidFill>
            <a:schemeClr val="tx2"/>
          </a:solidFill>
          <a:latin typeface="Goudy Oldstyle Std Regular" charset="0"/>
          <a:ea typeface="+mn-ea"/>
          <a:cs typeface="+mn-cs"/>
        </a:defRPr>
      </a:lvl1pPr>
      <a:lvl2pPr marL="457200" indent="0" algn="l" defTabSz="914400" rtl="0" eaLnBrk="1" latinLnBrk="0" hangingPunct="1">
        <a:lnSpc>
          <a:spcPct val="90000"/>
        </a:lnSpc>
        <a:spcBef>
          <a:spcPts val="500"/>
        </a:spcBef>
        <a:buFont typeface="Arial"/>
        <a:buNone/>
        <a:defRPr sz="2400" b="0" i="0" kern="1200">
          <a:solidFill>
            <a:schemeClr val="tx2"/>
          </a:solidFill>
          <a:latin typeface="Goudy Oldstyle Std Regular" charset="0"/>
          <a:ea typeface="+mn-ea"/>
          <a:cs typeface="+mn-cs"/>
        </a:defRPr>
      </a:lvl2pPr>
      <a:lvl3pPr marL="914400" indent="0" algn="l" defTabSz="914400" rtl="0" eaLnBrk="1" latinLnBrk="0" hangingPunct="1">
        <a:lnSpc>
          <a:spcPct val="90000"/>
        </a:lnSpc>
        <a:spcBef>
          <a:spcPts val="500"/>
        </a:spcBef>
        <a:buFont typeface="Arial"/>
        <a:buNone/>
        <a:defRPr sz="2000" b="0" i="0" kern="1200">
          <a:solidFill>
            <a:schemeClr val="tx2"/>
          </a:solidFill>
          <a:latin typeface="Goudy Oldstyle Std Regular" charset="0"/>
          <a:ea typeface="+mn-ea"/>
          <a:cs typeface="+mn-cs"/>
        </a:defRPr>
      </a:lvl3pPr>
      <a:lvl4pPr marL="1371600" indent="0" algn="l" defTabSz="914400" rtl="0" eaLnBrk="1" latinLnBrk="0" hangingPunct="1">
        <a:lnSpc>
          <a:spcPct val="90000"/>
        </a:lnSpc>
        <a:spcBef>
          <a:spcPts val="500"/>
        </a:spcBef>
        <a:buFont typeface="Arial"/>
        <a:buNone/>
        <a:defRPr sz="1800" b="0" i="0" kern="1200">
          <a:solidFill>
            <a:schemeClr val="tx2"/>
          </a:solidFill>
          <a:latin typeface="Goudy Oldstyle Std Regular" charset="0"/>
          <a:ea typeface="+mn-ea"/>
          <a:cs typeface="+mn-cs"/>
        </a:defRPr>
      </a:lvl4pPr>
      <a:lvl5pPr marL="1828800" indent="0" algn="l" defTabSz="914400" rtl="0" eaLnBrk="1" latinLnBrk="0" hangingPunct="1">
        <a:lnSpc>
          <a:spcPct val="90000"/>
        </a:lnSpc>
        <a:spcBef>
          <a:spcPts val="500"/>
        </a:spcBef>
        <a:buFont typeface="Arial"/>
        <a:buNone/>
        <a:defRPr sz="1800" b="0" i="0" kern="1200">
          <a:solidFill>
            <a:schemeClr val="tx2"/>
          </a:solidFill>
          <a:latin typeface="Goudy Oldstyle Std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hyperlink" Target="http://www.tetumuwaiora.co.nz/#tetumuwaiora"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http://www.tetumuwaiora.co.nz/#tetumuwaiora"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ggwash.org/view/69661/meta-comments-about-the-washington-football-team-are-off-topic-comment-policy" TargetMode="External"/><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ggwash.org/view/69661/meta-comments-about-the-washington-football-team-are-off-topic-comment-policy" TargetMode="External"/><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www.digitalhealth.net/2019/07/advisory-series-population-health-management-2/"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3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6.png"/><Relationship Id="rId7" Type="http://schemas.openxmlformats.org/officeDocument/2006/relationships/diagramColors" Target="../diagrams/colors4.xml"/><Relationship Id="rId2" Type="http://schemas.openxmlformats.org/officeDocument/2006/relationships/notesSlide" Target="../notesSlides/notesSlide21.xml"/><Relationship Id="rId1" Type="http://schemas.openxmlformats.org/officeDocument/2006/relationships/slideLayout" Target="../slideLayouts/slideLayout3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4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hyperlink" Target="mailto:monica.barreto@yale.edu" TargetMode="Externa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0.xml"/><Relationship Id="rId1" Type="http://schemas.openxmlformats.org/officeDocument/2006/relationships/slideLayout" Target="../slideLayouts/slideLayout30.xml"/><Relationship Id="rId5" Type="http://schemas.openxmlformats.org/officeDocument/2006/relationships/chart" Target="../charts/chart10.xml"/><Relationship Id="rId4" Type="http://schemas.openxmlformats.org/officeDocument/2006/relationships/chart" Target="../charts/chart9.xml"/></Relationships>
</file>

<file path=ppt/slides/_rels/slide6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hyperlink" Target="https://doi.apa.org/doi/10.1037/ser0000062" TargetMode="Externa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hyperlink" Target="mailto:Patti@mtnviewconsulting.com" TargetMode="Externa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4.xml"/><Relationship Id="rId4" Type="http://schemas.openxmlformats.org/officeDocument/2006/relationships/image" Target="../media/image54.JPG"/></Relationships>
</file>

<file path=ppt/slides/_rels/slide9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4.xml"/><Relationship Id="rId5" Type="http://schemas.openxmlformats.org/officeDocument/2006/relationships/image" Target="../media/image58.JPG"/><Relationship Id="rId4" Type="http://schemas.openxmlformats.org/officeDocument/2006/relationships/image" Target="../media/image57.JPG"/></Relationships>
</file>

<file path=ppt/slides/_rels/slide9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4.xml"/><Relationship Id="rId4" Type="http://schemas.openxmlformats.org/officeDocument/2006/relationships/image" Target="../media/image6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2D43A58-6FFC-4AF8-942A-E842D4C2C3FA}"/>
              </a:ext>
            </a:extLst>
          </p:cNvPr>
          <p:cNvPicPr>
            <a:picLocks noChangeAspect="1"/>
          </p:cNvPicPr>
          <p:nvPr/>
        </p:nvPicPr>
        <p:blipFill rotWithShape="1">
          <a:blip r:embed="rId2"/>
          <a:srcRect l="9091" t="23391"/>
          <a:stretch/>
        </p:blipFill>
        <p:spPr>
          <a:xfrm>
            <a:off x="20" y="10"/>
            <a:ext cx="12191981" cy="6857990"/>
          </a:xfrm>
          <a:prstGeom prst="rect">
            <a:avLst/>
          </a:prstGeom>
        </p:spPr>
      </p:pic>
      <p:sp>
        <p:nvSpPr>
          <p:cNvPr id="20" name="Rectangle 1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0D87BD-51CA-5041-A742-E7F2BEA1BE73}"/>
              </a:ext>
            </a:extLst>
          </p:cNvPr>
          <p:cNvSpPr>
            <a:spLocks noGrp="1"/>
          </p:cNvSpPr>
          <p:nvPr>
            <p:ph type="ctrTitle"/>
          </p:nvPr>
        </p:nvSpPr>
        <p:spPr>
          <a:xfrm>
            <a:off x="404553" y="3091928"/>
            <a:ext cx="9078562" cy="2387600"/>
          </a:xfrm>
        </p:spPr>
        <p:txBody>
          <a:bodyPr>
            <a:normAutofit/>
          </a:bodyPr>
          <a:lstStyle/>
          <a:p>
            <a:r>
              <a:rPr lang="en-US" sz="4000" dirty="0"/>
              <a:t>The Promise of Focused ACT (FACT) for Unique and Diverse Populations: Increasing Access to Health for All</a:t>
            </a:r>
            <a:endParaRPr lang="en-US" sz="6600" dirty="0"/>
          </a:p>
        </p:txBody>
      </p:sp>
      <p:sp>
        <p:nvSpPr>
          <p:cNvPr id="22" name="Rectangle: Rounded Corners 2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F64F6C8-CE1F-304A-A0EE-79978D958B4F}"/>
              </a:ext>
            </a:extLst>
          </p:cNvPr>
          <p:cNvSpPr>
            <a:spLocks noGrp="1"/>
          </p:cNvSpPr>
          <p:nvPr>
            <p:ph type="subTitle" idx="1"/>
          </p:nvPr>
        </p:nvSpPr>
        <p:spPr>
          <a:xfrm>
            <a:off x="404553" y="5624945"/>
            <a:ext cx="9078562" cy="592975"/>
          </a:xfrm>
        </p:spPr>
        <p:txBody>
          <a:bodyPr anchor="ctr">
            <a:normAutofit fontScale="77500" lnSpcReduction="20000"/>
          </a:bodyPr>
          <a:lstStyle/>
          <a:p>
            <a:r>
              <a:rPr lang="en-US" dirty="0"/>
              <a:t>A Symposium for Association of Contextual Behavioral Science 2020</a:t>
            </a:r>
          </a:p>
        </p:txBody>
      </p:sp>
    </p:spTree>
    <p:extLst>
      <p:ext uri="{BB962C8B-B14F-4D97-AF65-F5344CB8AC3E}">
        <p14:creationId xmlns:p14="http://schemas.microsoft.com/office/powerpoint/2010/main" val="198502002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828" y="548640"/>
            <a:ext cx="10442868" cy="1179576"/>
          </a:xfrm>
        </p:spPr>
        <p:txBody>
          <a:bodyPr>
            <a:normAutofit fontScale="90000"/>
          </a:bodyPr>
          <a:lstStyle/>
          <a:p>
            <a:r>
              <a:rPr lang="en-US" sz="4500" dirty="0"/>
              <a:t>Acceptance &amp; Commitment Therapy (ACT)</a:t>
            </a:r>
            <a:r>
              <a:rPr lang="en-US" sz="1700" dirty="0"/>
              <a:t> (Harris, 2009)</a:t>
            </a:r>
            <a:br>
              <a:rPr lang="en-US" sz="1700" dirty="0"/>
            </a:br>
            <a:endParaRPr lang="en-US" sz="1700" dirty="0"/>
          </a:p>
        </p:txBody>
      </p:sp>
      <p:sp>
        <p:nvSpPr>
          <p:cNvPr id="3" name="Content Placeholder 2"/>
          <p:cNvSpPr>
            <a:spLocks noGrp="1"/>
          </p:cNvSpPr>
          <p:nvPr>
            <p:ph idx="1"/>
          </p:nvPr>
        </p:nvSpPr>
        <p:spPr>
          <a:xfrm>
            <a:off x="840828" y="2228192"/>
            <a:ext cx="10264193" cy="3817883"/>
          </a:xfrm>
        </p:spPr>
        <p:txBody>
          <a:bodyPr>
            <a:normAutofit fontScale="92500" lnSpcReduction="20000"/>
          </a:bodyPr>
          <a:lstStyle/>
          <a:p>
            <a:pPr marL="0" indent="0">
              <a:buNone/>
            </a:pPr>
            <a:r>
              <a:rPr lang="en-US" sz="2200" dirty="0">
                <a:latin typeface="+mj-lt"/>
              </a:rPr>
              <a:t>Focuses on identifying thoughts and feelings that act as obstacles to engaging in action towards values</a:t>
            </a:r>
          </a:p>
          <a:p>
            <a:pPr marL="0" indent="0">
              <a:buNone/>
            </a:pPr>
            <a:r>
              <a:rPr lang="en-US" dirty="0">
                <a:solidFill>
                  <a:schemeClr val="tx1"/>
                </a:solidFill>
                <a:latin typeface="+mj-lt"/>
              </a:rPr>
              <a:t>G</a:t>
            </a:r>
            <a:r>
              <a:rPr lang="en-US" sz="2200" dirty="0">
                <a:latin typeface="+mj-lt"/>
              </a:rPr>
              <a:t>oal of ACT is NOT to change how an individual is trying to problem solve BUT focuses:</a:t>
            </a:r>
          </a:p>
          <a:p>
            <a:pPr lvl="1">
              <a:buFont typeface="Arial" charset="0"/>
              <a:buChar char="•"/>
            </a:pPr>
            <a:r>
              <a:rPr lang="en-US" sz="1900" dirty="0">
                <a:latin typeface="+mj-lt"/>
              </a:rPr>
              <a:t>Connection with </a:t>
            </a:r>
            <a:r>
              <a:rPr lang="en-US" sz="1900" b="1" dirty="0">
                <a:latin typeface="+mj-lt"/>
              </a:rPr>
              <a:t>personal values </a:t>
            </a:r>
          </a:p>
          <a:p>
            <a:pPr lvl="1">
              <a:buFont typeface="Arial" charset="0"/>
              <a:buChar char="•"/>
            </a:pPr>
            <a:r>
              <a:rPr lang="en-US" sz="1900" dirty="0">
                <a:latin typeface="+mj-lt"/>
              </a:rPr>
              <a:t>Engaging  in </a:t>
            </a:r>
            <a:r>
              <a:rPr lang="en-US" sz="1900" b="1" dirty="0">
                <a:latin typeface="+mj-lt"/>
              </a:rPr>
              <a:t>committed actions</a:t>
            </a:r>
          </a:p>
          <a:p>
            <a:pPr lvl="1">
              <a:buFont typeface="Arial" charset="0"/>
              <a:buChar char="•"/>
            </a:pPr>
            <a:r>
              <a:rPr lang="en-US" sz="1900" dirty="0">
                <a:latin typeface="+mj-lt"/>
              </a:rPr>
              <a:t>Regaining a desired </a:t>
            </a:r>
            <a:r>
              <a:rPr lang="en-US" sz="1900" b="1" dirty="0">
                <a:latin typeface="+mj-lt"/>
              </a:rPr>
              <a:t>quality of life</a:t>
            </a:r>
          </a:p>
          <a:p>
            <a:pPr lvl="1">
              <a:buFont typeface="Arial" charset="0"/>
              <a:buChar char="•"/>
            </a:pPr>
            <a:r>
              <a:rPr lang="en-US" sz="1900" b="1" dirty="0">
                <a:latin typeface="+mj-lt"/>
              </a:rPr>
              <a:t>Decreasing attempts </a:t>
            </a:r>
            <a:r>
              <a:rPr lang="en-US" sz="1900" dirty="0">
                <a:latin typeface="+mj-lt"/>
              </a:rPr>
              <a:t>to control thoughts &amp; emotions.</a:t>
            </a:r>
          </a:p>
          <a:p>
            <a:pPr lvl="1">
              <a:buFont typeface="Arial" charset="0"/>
              <a:buChar char="•"/>
            </a:pPr>
            <a:endParaRPr lang="en-US" sz="2000" dirty="0">
              <a:latin typeface="+mj-lt"/>
            </a:endParaRPr>
          </a:p>
          <a:p>
            <a:pPr marL="0">
              <a:buNone/>
            </a:pPr>
            <a:r>
              <a:rPr lang="en-US" sz="2200" dirty="0">
                <a:latin typeface="+mj-lt"/>
              </a:rPr>
              <a:t>Effective stand-alone treatment as well as in combination with other treatment approaches.</a:t>
            </a:r>
          </a:p>
          <a:p>
            <a:pPr marL="201168" lvl="1" indent="0">
              <a:buNone/>
            </a:pPr>
            <a:endParaRPr lang="en-US" sz="2000" dirty="0">
              <a:latin typeface="+mj-lt"/>
            </a:endParaRPr>
          </a:p>
          <a:p>
            <a:pPr marL="201168" lvl="1" indent="0">
              <a:buNone/>
            </a:pPr>
            <a:endParaRPr lang="en-US" sz="2000" dirty="0">
              <a:latin typeface="+mj-lt"/>
            </a:endParaRPr>
          </a:p>
          <a:p>
            <a:endParaRPr lang="en-US" dirty="0">
              <a:latin typeface="+mj-lt"/>
            </a:endParaRPr>
          </a:p>
        </p:txBody>
      </p:sp>
    </p:spTree>
    <p:extLst>
      <p:ext uri="{BB962C8B-B14F-4D97-AF65-F5344CB8AC3E}">
        <p14:creationId xmlns:p14="http://schemas.microsoft.com/office/powerpoint/2010/main" val="17667429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1ED011-43F0-A245-B43B-E00F42ABD6F9}"/>
              </a:ext>
            </a:extLst>
          </p:cNvPr>
          <p:cNvSpPr>
            <a:spLocks noGrp="1"/>
          </p:cNvSpPr>
          <p:nvPr>
            <p:ph type="title"/>
          </p:nvPr>
        </p:nvSpPr>
        <p:spPr/>
        <p:txBody>
          <a:bodyPr/>
          <a:lstStyle/>
          <a:p>
            <a:r>
              <a:rPr lang="en-US" dirty="0"/>
              <a:t>Procedure</a:t>
            </a:r>
          </a:p>
        </p:txBody>
      </p:sp>
      <p:sp>
        <p:nvSpPr>
          <p:cNvPr id="4" name="Content Placeholder 3">
            <a:extLst>
              <a:ext uri="{FF2B5EF4-FFF2-40B4-BE49-F238E27FC236}">
                <a16:creationId xmlns:a16="http://schemas.microsoft.com/office/drawing/2014/main" id="{4C467B81-217E-B145-BE84-1A26EDEBAEB8}"/>
              </a:ext>
            </a:extLst>
          </p:cNvPr>
          <p:cNvSpPr>
            <a:spLocks noGrp="1"/>
          </p:cNvSpPr>
          <p:nvPr>
            <p:ph idx="1"/>
          </p:nvPr>
        </p:nvSpPr>
        <p:spPr/>
        <p:txBody>
          <a:bodyPr>
            <a:normAutofit fontScale="92500" lnSpcReduction="10000"/>
          </a:bodyPr>
          <a:lstStyle/>
          <a:p>
            <a:pPr marL="0" indent="0">
              <a:buNone/>
            </a:pPr>
            <a:r>
              <a:rPr lang="en-US" dirty="0"/>
              <a:t>New staff hired and trained in Primary Care Behavioral Health (PCBH) and Focused Acceptance and Commitment Therapy (FACT)</a:t>
            </a:r>
          </a:p>
          <a:p>
            <a:pPr lvl="1"/>
            <a:r>
              <a:rPr lang="en-US" dirty="0"/>
              <a:t>Health Improvement Practitioners (HIPs) participated in 4-day classroom training</a:t>
            </a:r>
          </a:p>
          <a:p>
            <a:pPr lvl="1"/>
            <a:r>
              <a:rPr lang="en-US" dirty="0"/>
              <a:t>HIPs and practice colleagues learn PCBH and FACT in short didactic sessions and in the context of delivery of healthcare services 3-5 days over year one</a:t>
            </a:r>
          </a:p>
          <a:p>
            <a:pPr lvl="1"/>
            <a:r>
              <a:rPr lang="en-US" dirty="0"/>
              <a:t>Data collected and reported back to HIPs on a monthly basis</a:t>
            </a:r>
          </a:p>
          <a:p>
            <a:pPr marL="0" indent="0">
              <a:buNone/>
            </a:pPr>
            <a:endParaRPr lang="en-US" dirty="0"/>
          </a:p>
        </p:txBody>
      </p:sp>
    </p:spTree>
    <p:extLst>
      <p:ext uri="{BB962C8B-B14F-4D97-AF65-F5344CB8AC3E}">
        <p14:creationId xmlns:p14="http://schemas.microsoft.com/office/powerpoint/2010/main" val="1102293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8726" y="74428"/>
            <a:ext cx="2997200" cy="22479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92126" y="2169928"/>
            <a:ext cx="2997200" cy="224790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3923874" y="526944"/>
            <a:ext cx="6966548" cy="707886"/>
          </a:xfrm>
          <a:prstGeom prst="rect">
            <a:avLst/>
          </a:prstGeom>
          <a:noFill/>
        </p:spPr>
        <p:txBody>
          <a:bodyPr wrap="square" rtlCol="0">
            <a:spAutoFit/>
          </a:bodyPr>
          <a:lstStyle/>
          <a:p>
            <a:pPr algn="ctr"/>
            <a:r>
              <a:rPr lang="en-US" sz="4000" b="1" dirty="0">
                <a:solidFill>
                  <a:srgbClr val="FF0000"/>
                </a:solidFill>
              </a:rPr>
              <a:t>PCBH / HIP as a </a:t>
            </a:r>
            <a:r>
              <a:rPr lang="en-US" sz="4000" b="1" dirty="0">
                <a:solidFill>
                  <a:srgbClr val="00B050"/>
                </a:solidFill>
              </a:rPr>
              <a:t>GATHERer*</a:t>
            </a:r>
          </a:p>
        </p:txBody>
      </p:sp>
      <p:sp>
        <p:nvSpPr>
          <p:cNvPr id="4" name="Content Placeholder 3"/>
          <p:cNvSpPr>
            <a:spLocks noGrp="1"/>
          </p:cNvSpPr>
          <p:nvPr>
            <p:ph idx="4294967295"/>
          </p:nvPr>
        </p:nvSpPr>
        <p:spPr>
          <a:xfrm>
            <a:off x="4457274" y="1557617"/>
            <a:ext cx="6771558" cy="3818965"/>
          </a:xfrm>
        </p:spPr>
        <p:txBody>
          <a:bodyPr>
            <a:noAutofit/>
          </a:bodyPr>
          <a:lstStyle/>
          <a:p>
            <a:pPr marL="0" indent="0">
              <a:buNone/>
            </a:pPr>
            <a:r>
              <a:rPr lang="en-US" b="1" dirty="0">
                <a:solidFill>
                  <a:srgbClr val="00B050"/>
                </a:solidFill>
              </a:rPr>
              <a:t>G</a:t>
            </a:r>
            <a:r>
              <a:rPr lang="en-US" b="1" dirty="0"/>
              <a:t>eneralist </a:t>
            </a:r>
          </a:p>
          <a:p>
            <a:pPr marL="0" indent="0">
              <a:buNone/>
            </a:pPr>
            <a:r>
              <a:rPr lang="en-US" sz="3200" b="1" dirty="0">
                <a:solidFill>
                  <a:srgbClr val="00B050"/>
                </a:solidFill>
              </a:rPr>
              <a:t>A</a:t>
            </a:r>
            <a:r>
              <a:rPr lang="en-US" sz="3200" b="1" dirty="0"/>
              <a:t>ccessible</a:t>
            </a:r>
            <a:r>
              <a:rPr lang="en-US" b="1" dirty="0"/>
              <a:t> </a:t>
            </a:r>
          </a:p>
          <a:p>
            <a:pPr marL="0" indent="0">
              <a:buNone/>
            </a:pPr>
            <a:r>
              <a:rPr lang="en-US" b="1" dirty="0">
                <a:solidFill>
                  <a:srgbClr val="00B050"/>
                </a:solidFill>
              </a:rPr>
              <a:t>T</a:t>
            </a:r>
            <a:r>
              <a:rPr lang="en-US" b="1" dirty="0"/>
              <a:t>eam-based</a:t>
            </a:r>
          </a:p>
          <a:p>
            <a:pPr marL="0" indent="0">
              <a:buNone/>
            </a:pPr>
            <a:r>
              <a:rPr lang="en-US" b="1" dirty="0">
                <a:solidFill>
                  <a:srgbClr val="00B050"/>
                </a:solidFill>
              </a:rPr>
              <a:t>H</a:t>
            </a:r>
            <a:r>
              <a:rPr lang="en-US" b="1" dirty="0"/>
              <a:t>igh Productivity </a:t>
            </a:r>
          </a:p>
          <a:p>
            <a:pPr marL="0" indent="0">
              <a:buNone/>
            </a:pPr>
            <a:r>
              <a:rPr lang="en-US" b="1" dirty="0">
                <a:solidFill>
                  <a:srgbClr val="00B050"/>
                </a:solidFill>
              </a:rPr>
              <a:t>E</a:t>
            </a:r>
            <a:r>
              <a:rPr lang="en-US" b="1" dirty="0"/>
              <a:t>ducator </a:t>
            </a:r>
          </a:p>
          <a:p>
            <a:pPr marL="0" indent="0">
              <a:buNone/>
            </a:pPr>
            <a:r>
              <a:rPr lang="en-US" b="1" dirty="0">
                <a:solidFill>
                  <a:srgbClr val="00B050"/>
                </a:solidFill>
              </a:rPr>
              <a:t>R</a:t>
            </a:r>
            <a:r>
              <a:rPr lang="en-US" b="1" dirty="0"/>
              <a:t>outine care component </a:t>
            </a: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8726" y="4417828"/>
            <a:ext cx="2997200" cy="224790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DCE7A74D-2912-8040-9B31-AF6E16A85E1D}"/>
              </a:ext>
            </a:extLst>
          </p:cNvPr>
          <p:cNvSpPr txBox="1"/>
          <p:nvPr/>
        </p:nvSpPr>
        <p:spPr>
          <a:xfrm>
            <a:off x="4040797" y="5541778"/>
            <a:ext cx="7604512" cy="830997"/>
          </a:xfrm>
          <a:prstGeom prst="rect">
            <a:avLst/>
          </a:prstGeom>
          <a:noFill/>
        </p:spPr>
        <p:txBody>
          <a:bodyPr wrap="square" rtlCol="0">
            <a:spAutoFit/>
          </a:bodyPr>
          <a:lstStyle/>
          <a:p>
            <a:r>
              <a:rPr lang="en-US" sz="2400" dirty="0">
                <a:solidFill>
                  <a:srgbClr val="FF0000"/>
                </a:solidFill>
              </a:rPr>
              <a:t>*Robinson &amp; Reiter, 2016. </a:t>
            </a:r>
            <a:r>
              <a:rPr lang="en-US" sz="2400" i="1" dirty="0">
                <a:solidFill>
                  <a:srgbClr val="FF0000"/>
                </a:solidFill>
              </a:rPr>
              <a:t>Behavioral Consultation and Primary Care: A Guide to Integrating Services, 2</a:t>
            </a:r>
            <a:r>
              <a:rPr lang="en-US" sz="2400" i="1" baseline="30000" dirty="0">
                <a:solidFill>
                  <a:srgbClr val="FF0000"/>
                </a:solidFill>
              </a:rPr>
              <a:t>nd</a:t>
            </a:r>
            <a:r>
              <a:rPr lang="en-US" sz="2400" i="1" dirty="0">
                <a:solidFill>
                  <a:srgbClr val="FF0000"/>
                </a:solidFill>
              </a:rPr>
              <a:t> Edition</a:t>
            </a:r>
          </a:p>
        </p:txBody>
      </p:sp>
      <p:sp>
        <p:nvSpPr>
          <p:cNvPr id="3" name="Slide Number Placeholder 2">
            <a:extLst>
              <a:ext uri="{FF2B5EF4-FFF2-40B4-BE49-F238E27FC236}">
                <a16:creationId xmlns:a16="http://schemas.microsoft.com/office/drawing/2014/main" id="{EB2260E0-F6EF-CB45-9D73-825BC12FD24F}"/>
              </a:ext>
            </a:extLst>
          </p:cNvPr>
          <p:cNvSpPr>
            <a:spLocks noGrp="1"/>
          </p:cNvSpPr>
          <p:nvPr>
            <p:ph type="sldNum" sz="quarter" idx="12"/>
          </p:nvPr>
        </p:nvSpPr>
        <p:spPr/>
        <p:txBody>
          <a:bodyPr/>
          <a:lstStyle/>
          <a:p>
            <a:fld id="{9588BE77-5DF0-864C-81DB-ACB898BF352A}" type="slidenum">
              <a:rPr lang="en-US" smtClean="0"/>
              <a:t>101</a:t>
            </a:fld>
            <a:endParaRPr lang="en-US" dirty="0"/>
          </a:p>
        </p:txBody>
      </p:sp>
    </p:spTree>
    <p:extLst>
      <p:ext uri="{BB962C8B-B14F-4D97-AF65-F5344CB8AC3E}">
        <p14:creationId xmlns:p14="http://schemas.microsoft.com/office/powerpoint/2010/main" val="12090307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1000"/>
                                        <p:tgtEl>
                                          <p:spTgt spid="4">
                                            <p:txEl>
                                              <p:pRg st="3" end="3"/>
                                            </p:txEl>
                                          </p:spTgt>
                                        </p:tgtEl>
                                      </p:cBhvr>
                                    </p:animEffect>
                                    <p:anim calcmode="lin" valueType="num">
                                      <p:cBhvr>
                                        <p:cTn id="3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1000"/>
                                        <p:tgtEl>
                                          <p:spTgt spid="4">
                                            <p:txEl>
                                              <p:pRg st="4" end="4"/>
                                            </p:txEl>
                                          </p:spTgt>
                                        </p:tgtEl>
                                      </p:cBhvr>
                                    </p:animEffect>
                                    <p:anim calcmode="lin" valueType="num">
                                      <p:cBhvr>
                                        <p:cTn id="4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fade">
                                      <p:cBhvr>
                                        <p:cTn id="47" dur="1000"/>
                                        <p:tgtEl>
                                          <p:spTgt spid="4">
                                            <p:txEl>
                                              <p:pRg st="5" end="5"/>
                                            </p:txEl>
                                          </p:spTgt>
                                        </p:tgtEl>
                                      </p:cBhvr>
                                    </p:animEffect>
                                    <p:anim calcmode="lin" valueType="num">
                                      <p:cBhvr>
                                        <p:cTn id="4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8567" y="533401"/>
            <a:ext cx="9601200" cy="1303337"/>
          </a:xfrm>
        </p:spPr>
        <p:txBody>
          <a:bodyPr>
            <a:normAutofit/>
          </a:bodyPr>
          <a:lstStyle/>
          <a:p>
            <a:r>
              <a:rPr lang="en-US" dirty="0"/>
              <a:t>FACT Tools Used in Training</a:t>
            </a:r>
          </a:p>
        </p:txBody>
      </p:sp>
      <p:sp>
        <p:nvSpPr>
          <p:cNvPr id="4" name="Content Placeholder 3"/>
          <p:cNvSpPr>
            <a:spLocks noGrp="1"/>
          </p:cNvSpPr>
          <p:nvPr>
            <p:ph sz="half" idx="4294967295"/>
          </p:nvPr>
        </p:nvSpPr>
        <p:spPr>
          <a:xfrm>
            <a:off x="1028700" y="2105025"/>
            <a:ext cx="5486400" cy="4124325"/>
          </a:xfrm>
        </p:spPr>
        <p:txBody>
          <a:bodyPr>
            <a:normAutofit/>
          </a:bodyPr>
          <a:lstStyle/>
          <a:p>
            <a:pPr marL="514350" indent="-457200">
              <a:buFont typeface="+mj-lt"/>
              <a:buAutoNum type="arabicPeriod"/>
            </a:pPr>
            <a:r>
              <a:rPr lang="en-US" dirty="0"/>
              <a:t>Bulls-Eye Plan and Worksheet</a:t>
            </a:r>
          </a:p>
          <a:p>
            <a:pPr marL="514350" indent="-457200">
              <a:buFont typeface="+mj-lt"/>
              <a:buAutoNum type="arabicPeriod"/>
            </a:pPr>
            <a:r>
              <a:rPr lang="en-US" dirty="0"/>
              <a:t>Contextual Interview – Adult and Child / Youth</a:t>
            </a:r>
          </a:p>
          <a:p>
            <a:pPr marL="514350" indent="-457200">
              <a:buFont typeface="+mj-lt"/>
              <a:buAutoNum type="arabicPeriod"/>
            </a:pPr>
            <a:r>
              <a:rPr lang="en-US" dirty="0"/>
              <a:t>Four Square Tool</a:t>
            </a:r>
          </a:p>
          <a:p>
            <a:pPr marL="514350" indent="-457200">
              <a:buFont typeface="+mj-lt"/>
              <a:buAutoNum type="arabicPeriod"/>
            </a:pPr>
            <a:r>
              <a:rPr lang="en-US" dirty="0"/>
              <a:t>Life Path Plan Worksheet</a:t>
            </a:r>
          </a:p>
          <a:p>
            <a:pPr marL="514350" indent="-457200">
              <a:buFont typeface="+mj-lt"/>
              <a:buAutoNum type="arabicPeriod"/>
            </a:pPr>
            <a:r>
              <a:rPr lang="en-US" dirty="0"/>
              <a:t>Pain Matrix</a:t>
            </a:r>
          </a:p>
        </p:txBody>
      </p:sp>
      <p:sp>
        <p:nvSpPr>
          <p:cNvPr id="5" name="Content Placeholder 4"/>
          <p:cNvSpPr>
            <a:spLocks noGrp="1"/>
          </p:cNvSpPr>
          <p:nvPr>
            <p:ph sz="half" idx="4294967295"/>
          </p:nvPr>
        </p:nvSpPr>
        <p:spPr>
          <a:xfrm>
            <a:off x="6515100" y="2105025"/>
            <a:ext cx="5486400" cy="4167187"/>
          </a:xfrm>
        </p:spPr>
        <p:txBody>
          <a:bodyPr>
            <a:normAutofit/>
          </a:bodyPr>
          <a:lstStyle/>
          <a:p>
            <a:pPr marL="571500" indent="-514350">
              <a:buFont typeface="+mj-lt"/>
              <a:buAutoNum type="arabicPeriod" startAt="6"/>
            </a:pPr>
            <a:r>
              <a:rPr lang="en-US" dirty="0"/>
              <a:t>Pillars Intervention Guide</a:t>
            </a:r>
          </a:p>
          <a:p>
            <a:pPr marL="571500" indent="-514350">
              <a:buFont typeface="+mj-lt"/>
              <a:buAutoNum type="arabicPeriod" startAt="6"/>
            </a:pPr>
            <a:r>
              <a:rPr lang="en-US" dirty="0"/>
              <a:t>Pillars Assessment Tool</a:t>
            </a:r>
          </a:p>
          <a:p>
            <a:pPr marL="571500" indent="-514350">
              <a:buFont typeface="+mj-lt"/>
              <a:buAutoNum type="arabicPeriod" startAt="6"/>
            </a:pPr>
            <a:r>
              <a:rPr lang="en-US" dirty="0"/>
              <a:t>Rating Scale Questions</a:t>
            </a:r>
          </a:p>
          <a:p>
            <a:pPr marL="571500" indent="-514350">
              <a:buFont typeface="+mj-lt"/>
              <a:buAutoNum type="arabicPeriod" startAt="6"/>
            </a:pPr>
            <a:r>
              <a:rPr lang="en-US" dirty="0"/>
              <a:t>Relate the Problem to Values Worksheet</a:t>
            </a:r>
          </a:p>
          <a:p>
            <a:pPr marL="571500" indent="-514350">
              <a:buFont typeface="+mj-lt"/>
              <a:buAutoNum type="arabicPeriod" startAt="6"/>
            </a:pPr>
            <a:r>
              <a:rPr lang="en-US" dirty="0"/>
              <a:t>SMART </a:t>
            </a:r>
            <a:r>
              <a:rPr lang="en-US" dirty="0" err="1"/>
              <a:t>Behavioural</a:t>
            </a:r>
            <a:r>
              <a:rPr lang="en-US" dirty="0"/>
              <a:t> Experiment Worksheet</a:t>
            </a:r>
          </a:p>
          <a:p>
            <a:pPr marL="0" indent="0">
              <a:buNone/>
            </a:pPr>
            <a:endParaRPr lang="en-US" dirty="0"/>
          </a:p>
        </p:txBody>
      </p:sp>
      <p:sp>
        <p:nvSpPr>
          <p:cNvPr id="3" name="Slide Number Placeholder 2">
            <a:extLst>
              <a:ext uri="{FF2B5EF4-FFF2-40B4-BE49-F238E27FC236}">
                <a16:creationId xmlns:a16="http://schemas.microsoft.com/office/drawing/2014/main" id="{1E74B53C-3CEB-7E49-BD45-46DA0859FD79}"/>
              </a:ext>
            </a:extLst>
          </p:cNvPr>
          <p:cNvSpPr>
            <a:spLocks noGrp="1"/>
          </p:cNvSpPr>
          <p:nvPr>
            <p:ph type="sldNum" sz="quarter" idx="12"/>
          </p:nvPr>
        </p:nvSpPr>
        <p:spPr/>
        <p:txBody>
          <a:bodyPr/>
          <a:lstStyle/>
          <a:p>
            <a:fld id="{9588BE77-5DF0-864C-81DB-ACB898BF352A}" type="slidenum">
              <a:rPr lang="en-US" smtClean="0"/>
              <a:t>102</a:t>
            </a:fld>
            <a:endParaRPr lang="en-US" dirty="0"/>
          </a:p>
        </p:txBody>
      </p:sp>
      <p:sp>
        <p:nvSpPr>
          <p:cNvPr id="6" name="TextBox 5">
            <a:extLst>
              <a:ext uri="{FF2B5EF4-FFF2-40B4-BE49-F238E27FC236}">
                <a16:creationId xmlns:a16="http://schemas.microsoft.com/office/drawing/2014/main" id="{DD89752D-7978-5147-B13E-7689DD7F2878}"/>
              </a:ext>
            </a:extLst>
          </p:cNvPr>
          <p:cNvSpPr txBox="1"/>
          <p:nvPr/>
        </p:nvSpPr>
        <p:spPr>
          <a:xfrm>
            <a:off x="657225" y="5672138"/>
            <a:ext cx="6296596" cy="830997"/>
          </a:xfrm>
          <a:prstGeom prst="rect">
            <a:avLst/>
          </a:prstGeom>
          <a:noFill/>
        </p:spPr>
        <p:txBody>
          <a:bodyPr wrap="none" rtlCol="0">
            <a:spAutoFit/>
          </a:bodyPr>
          <a:lstStyle/>
          <a:p>
            <a:r>
              <a:rPr lang="en-US" sz="2400" dirty="0">
                <a:solidFill>
                  <a:srgbClr val="FF0000"/>
                </a:solidFill>
              </a:rPr>
              <a:t>Robinson, 2020. </a:t>
            </a:r>
            <a:r>
              <a:rPr lang="en-US" sz="2400" i="1" dirty="0">
                <a:solidFill>
                  <a:srgbClr val="FF0000"/>
                </a:solidFill>
              </a:rPr>
              <a:t>Basics of Behavior Change </a:t>
            </a:r>
          </a:p>
          <a:p>
            <a:r>
              <a:rPr lang="en-US" sz="2400" i="1" dirty="0">
                <a:solidFill>
                  <a:srgbClr val="FF0000"/>
                </a:solidFill>
              </a:rPr>
              <a:t>in Primary Care</a:t>
            </a:r>
            <a:r>
              <a:rPr lang="en-US" sz="2400" dirty="0">
                <a:solidFill>
                  <a:srgbClr val="FF0000"/>
                </a:solidFill>
              </a:rPr>
              <a:t>. Springer</a:t>
            </a:r>
          </a:p>
        </p:txBody>
      </p:sp>
    </p:spTree>
    <p:extLst>
      <p:ext uri="{BB962C8B-B14F-4D97-AF65-F5344CB8AC3E}">
        <p14:creationId xmlns:p14="http://schemas.microsoft.com/office/powerpoint/2010/main" val="6376371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1ED011-43F0-A245-B43B-E00F42ABD6F9}"/>
              </a:ext>
            </a:extLst>
          </p:cNvPr>
          <p:cNvSpPr>
            <a:spLocks noGrp="1"/>
          </p:cNvSpPr>
          <p:nvPr>
            <p:ph type="title"/>
          </p:nvPr>
        </p:nvSpPr>
        <p:spPr/>
        <p:txBody>
          <a:bodyPr/>
          <a:lstStyle/>
          <a:p>
            <a:r>
              <a:rPr lang="en-US" dirty="0"/>
              <a:t>Data Included</a:t>
            </a:r>
          </a:p>
        </p:txBody>
      </p:sp>
      <p:sp>
        <p:nvSpPr>
          <p:cNvPr id="4" name="Content Placeholder 3">
            <a:extLst>
              <a:ext uri="{FF2B5EF4-FFF2-40B4-BE49-F238E27FC236}">
                <a16:creationId xmlns:a16="http://schemas.microsoft.com/office/drawing/2014/main" id="{4C467B81-217E-B145-BE84-1A26EDEBAEB8}"/>
              </a:ext>
            </a:extLst>
          </p:cNvPr>
          <p:cNvSpPr>
            <a:spLocks noGrp="1"/>
          </p:cNvSpPr>
          <p:nvPr>
            <p:ph idx="1"/>
          </p:nvPr>
        </p:nvSpPr>
        <p:spPr/>
        <p:txBody>
          <a:bodyPr>
            <a:normAutofit/>
          </a:bodyPr>
          <a:lstStyle/>
          <a:p>
            <a:r>
              <a:rPr lang="en-US" dirty="0"/>
              <a:t>HIP visits per day</a:t>
            </a:r>
          </a:p>
          <a:p>
            <a:r>
              <a:rPr lang="en-US" dirty="0"/>
              <a:t>% of HIP visits same-day of request (50% goal)</a:t>
            </a:r>
          </a:p>
          <a:p>
            <a:r>
              <a:rPr lang="en-US" dirty="0"/>
              <a:t>Reason for referral</a:t>
            </a:r>
          </a:p>
          <a:p>
            <a:r>
              <a:rPr lang="en-US" dirty="0"/>
              <a:t>Length of visit</a:t>
            </a:r>
          </a:p>
          <a:p>
            <a:r>
              <a:rPr lang="en-US" dirty="0"/>
              <a:t>Status at follow-up: same, better, worse</a:t>
            </a:r>
          </a:p>
          <a:p>
            <a:r>
              <a:rPr lang="en-US" dirty="0"/>
              <a:t>Helpfulness of HIP visit / patient satisfaction</a:t>
            </a:r>
          </a:p>
          <a:p>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15670959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E2F05-CF20-2043-98C3-B9BDFD8C8A4D}"/>
              </a:ext>
            </a:extLst>
          </p:cNvPr>
          <p:cNvSpPr>
            <a:spLocks noGrp="1"/>
          </p:cNvSpPr>
          <p:nvPr>
            <p:ph type="title"/>
          </p:nvPr>
        </p:nvSpPr>
        <p:spPr/>
        <p:txBody>
          <a:bodyPr/>
          <a:lstStyle/>
          <a:p>
            <a:r>
              <a:rPr lang="en-US" dirty="0"/>
              <a:t>HIP Services and Patient Access*</a:t>
            </a:r>
          </a:p>
        </p:txBody>
      </p:sp>
      <p:sp>
        <p:nvSpPr>
          <p:cNvPr id="3" name="Content Placeholder 2">
            <a:extLst>
              <a:ext uri="{FF2B5EF4-FFF2-40B4-BE49-F238E27FC236}">
                <a16:creationId xmlns:a16="http://schemas.microsoft.com/office/drawing/2014/main" id="{3693871A-14FF-204A-B0A9-F1C19185E32D}"/>
              </a:ext>
            </a:extLst>
          </p:cNvPr>
          <p:cNvSpPr>
            <a:spLocks noGrp="1"/>
          </p:cNvSpPr>
          <p:nvPr>
            <p:ph idx="1"/>
          </p:nvPr>
        </p:nvSpPr>
        <p:spPr/>
        <p:txBody>
          <a:bodyPr>
            <a:normAutofit fontScale="92500"/>
          </a:bodyPr>
          <a:lstStyle/>
          <a:p>
            <a:r>
              <a:rPr lang="en-US" dirty="0"/>
              <a:t>57 – 70% of patients seen by HIP on the same day as disclosing distress to their GP (compared to 3 – 5% for conventional service)</a:t>
            </a:r>
          </a:p>
          <a:p>
            <a:r>
              <a:rPr lang="en-US" dirty="0"/>
              <a:t>75% seen by HIP within five days (less than 17% in conventional services)</a:t>
            </a:r>
          </a:p>
          <a:p>
            <a:pPr marL="0" indent="0">
              <a:buNone/>
            </a:pPr>
            <a:endParaRPr lang="en-US" dirty="0"/>
          </a:p>
          <a:p>
            <a:pPr marL="0" indent="0">
              <a:buNone/>
            </a:pPr>
            <a:endParaRPr lang="en-US" dirty="0"/>
          </a:p>
          <a:p>
            <a:pPr marL="0" indent="0" algn="r">
              <a:buNone/>
            </a:pPr>
            <a:r>
              <a:rPr lang="en-US" dirty="0"/>
              <a:t>See </a:t>
            </a:r>
            <a:r>
              <a:rPr lang="en-US" dirty="0">
                <a:hlinkClick r:id="rId2"/>
              </a:rPr>
              <a:t>http://www.tetumuwaiora.co.nz/#tetumuwaiora</a:t>
            </a:r>
            <a:endParaRPr lang="en-US" dirty="0"/>
          </a:p>
          <a:p>
            <a:pPr marL="0" indent="0" algn="r">
              <a:buNone/>
            </a:pPr>
            <a:endParaRPr lang="en-US" dirty="0"/>
          </a:p>
        </p:txBody>
      </p:sp>
      <p:sp>
        <p:nvSpPr>
          <p:cNvPr id="4" name="Slide Number Placeholder 3">
            <a:extLst>
              <a:ext uri="{FF2B5EF4-FFF2-40B4-BE49-F238E27FC236}">
                <a16:creationId xmlns:a16="http://schemas.microsoft.com/office/drawing/2014/main" id="{896CA8A8-36ED-8742-A051-FBCADFCC4A91}"/>
              </a:ext>
            </a:extLst>
          </p:cNvPr>
          <p:cNvSpPr>
            <a:spLocks noGrp="1"/>
          </p:cNvSpPr>
          <p:nvPr>
            <p:ph type="sldNum" sz="quarter" idx="12"/>
          </p:nvPr>
        </p:nvSpPr>
        <p:spPr/>
        <p:txBody>
          <a:bodyPr/>
          <a:lstStyle/>
          <a:p>
            <a:fld id="{CAFAB0C8-B607-8C46-8358-F949F7FA292B}" type="slidenum">
              <a:rPr lang="en-US" smtClean="0"/>
              <a:t>104</a:t>
            </a:fld>
            <a:endParaRPr lang="en-US" dirty="0"/>
          </a:p>
        </p:txBody>
      </p:sp>
    </p:spTree>
    <p:extLst>
      <p:ext uri="{BB962C8B-B14F-4D97-AF65-F5344CB8AC3E}">
        <p14:creationId xmlns:p14="http://schemas.microsoft.com/office/powerpoint/2010/main" val="42776970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E2F05-CF20-2043-98C3-B9BDFD8C8A4D}"/>
              </a:ext>
            </a:extLst>
          </p:cNvPr>
          <p:cNvSpPr>
            <a:spLocks noGrp="1"/>
          </p:cNvSpPr>
          <p:nvPr>
            <p:ph type="title"/>
          </p:nvPr>
        </p:nvSpPr>
        <p:spPr/>
        <p:txBody>
          <a:bodyPr/>
          <a:lstStyle/>
          <a:p>
            <a:r>
              <a:rPr lang="en-US" dirty="0"/>
              <a:t>HIP Services and Health Care Equity</a:t>
            </a:r>
          </a:p>
        </p:txBody>
      </p:sp>
      <p:sp>
        <p:nvSpPr>
          <p:cNvPr id="3" name="Content Placeholder 2">
            <a:extLst>
              <a:ext uri="{FF2B5EF4-FFF2-40B4-BE49-F238E27FC236}">
                <a16:creationId xmlns:a16="http://schemas.microsoft.com/office/drawing/2014/main" id="{3693871A-14FF-204A-B0A9-F1C19185E32D}"/>
              </a:ext>
            </a:extLst>
          </p:cNvPr>
          <p:cNvSpPr>
            <a:spLocks noGrp="1"/>
          </p:cNvSpPr>
          <p:nvPr>
            <p:ph idx="1"/>
          </p:nvPr>
        </p:nvSpPr>
        <p:spPr>
          <a:xfrm>
            <a:off x="871538" y="2243138"/>
            <a:ext cx="10412158" cy="3929062"/>
          </a:xfrm>
        </p:spPr>
        <p:txBody>
          <a:bodyPr>
            <a:normAutofit fontScale="92500" lnSpcReduction="10000"/>
          </a:bodyPr>
          <a:lstStyle/>
          <a:p>
            <a:r>
              <a:rPr lang="en-US" dirty="0"/>
              <a:t>Significantly improved equity of access across Māori, Pacific, Asian and European populations with no significant difference between rates of conversion of referral to appointments across ethnicities</a:t>
            </a:r>
          </a:p>
          <a:p>
            <a:r>
              <a:rPr lang="en-US" dirty="0"/>
              <a:t>74% of Māori clients reported improved wellbeing (compared to 72% European, 74% Asian, 71% overall)</a:t>
            </a:r>
          </a:p>
          <a:p>
            <a:r>
              <a:rPr lang="en-US" dirty="0"/>
              <a:t>95% satisfaction rating from over 3,000 patient surveys</a:t>
            </a:r>
          </a:p>
          <a:p>
            <a:r>
              <a:rPr lang="en-US" dirty="0"/>
              <a:t>Reduction in prescribing of medication in favour of a ‘skills before pills’ approach</a:t>
            </a:r>
          </a:p>
          <a:p>
            <a:endParaRPr lang="en-US" dirty="0"/>
          </a:p>
        </p:txBody>
      </p:sp>
      <p:sp>
        <p:nvSpPr>
          <p:cNvPr id="4" name="Slide Number Placeholder 3">
            <a:extLst>
              <a:ext uri="{FF2B5EF4-FFF2-40B4-BE49-F238E27FC236}">
                <a16:creationId xmlns:a16="http://schemas.microsoft.com/office/drawing/2014/main" id="{896CA8A8-36ED-8742-A051-FBCADFCC4A91}"/>
              </a:ext>
            </a:extLst>
          </p:cNvPr>
          <p:cNvSpPr>
            <a:spLocks noGrp="1"/>
          </p:cNvSpPr>
          <p:nvPr>
            <p:ph type="sldNum" sz="quarter" idx="12"/>
          </p:nvPr>
        </p:nvSpPr>
        <p:spPr/>
        <p:txBody>
          <a:bodyPr/>
          <a:lstStyle/>
          <a:p>
            <a:fld id="{CAFAB0C8-B607-8C46-8358-F949F7FA292B}" type="slidenum">
              <a:rPr lang="en-US" smtClean="0"/>
              <a:t>105</a:t>
            </a:fld>
            <a:endParaRPr lang="en-US" dirty="0"/>
          </a:p>
        </p:txBody>
      </p:sp>
      <p:sp>
        <p:nvSpPr>
          <p:cNvPr id="5" name="Rectangle 4">
            <a:extLst>
              <a:ext uri="{FF2B5EF4-FFF2-40B4-BE49-F238E27FC236}">
                <a16:creationId xmlns:a16="http://schemas.microsoft.com/office/drawing/2014/main" id="{456BE76D-B7D7-5542-912A-D9D40576DDC2}"/>
              </a:ext>
            </a:extLst>
          </p:cNvPr>
          <p:cNvSpPr/>
          <p:nvPr/>
        </p:nvSpPr>
        <p:spPr>
          <a:xfrm>
            <a:off x="4368740" y="5710535"/>
            <a:ext cx="6790000" cy="461665"/>
          </a:xfrm>
          <a:prstGeom prst="rect">
            <a:avLst/>
          </a:prstGeom>
        </p:spPr>
        <p:txBody>
          <a:bodyPr wrap="none">
            <a:spAutoFit/>
          </a:bodyPr>
          <a:lstStyle/>
          <a:p>
            <a:pPr algn="r"/>
            <a:r>
              <a:rPr lang="en-US" sz="2400" dirty="0"/>
              <a:t>See </a:t>
            </a:r>
            <a:r>
              <a:rPr lang="en-US" sz="2400" dirty="0">
                <a:hlinkClick r:id="rId2"/>
              </a:rPr>
              <a:t>http://www.tetumuwaiora.co.nz/#tetumuwaiora</a:t>
            </a:r>
            <a:endParaRPr lang="en-US" sz="2400" dirty="0"/>
          </a:p>
        </p:txBody>
      </p:sp>
    </p:spTree>
    <p:extLst>
      <p:ext uri="{BB962C8B-B14F-4D97-AF65-F5344CB8AC3E}">
        <p14:creationId xmlns:p14="http://schemas.microsoft.com/office/powerpoint/2010/main" val="20940373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EA4F7A-C767-A94C-896B-AE11D753A568}"/>
              </a:ext>
            </a:extLst>
          </p:cNvPr>
          <p:cNvSpPr>
            <a:spLocks noGrp="1"/>
          </p:cNvSpPr>
          <p:nvPr>
            <p:ph type="title"/>
          </p:nvPr>
        </p:nvSpPr>
        <p:spPr/>
        <p:txBody>
          <a:bodyPr>
            <a:normAutofit/>
          </a:bodyPr>
          <a:lstStyle/>
          <a:p>
            <a:r>
              <a:rPr lang="en-US" dirty="0"/>
              <a:t>HIP Clients at Follow-Up: Better, Same, Worse</a:t>
            </a:r>
          </a:p>
        </p:txBody>
      </p:sp>
      <p:sp>
        <p:nvSpPr>
          <p:cNvPr id="4" name="Slide Number Placeholder 3">
            <a:extLst>
              <a:ext uri="{FF2B5EF4-FFF2-40B4-BE49-F238E27FC236}">
                <a16:creationId xmlns:a16="http://schemas.microsoft.com/office/drawing/2014/main" id="{88010047-A4F4-444D-8740-B7EABDE35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8BE77-5DF0-864C-81DB-ACB898BF35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6" name="Chart 5" descr="Procare" title="Title">
            <a:extLst>
              <a:ext uri="{FF2B5EF4-FFF2-40B4-BE49-F238E27FC236}">
                <a16:creationId xmlns:a16="http://schemas.microsoft.com/office/drawing/2014/main" id="{00000000-0008-0000-0000-000003000000}"/>
              </a:ext>
            </a:extLst>
          </p:cNvPr>
          <p:cNvGraphicFramePr>
            <a:graphicFrameLocks/>
          </p:cNvGraphicFramePr>
          <p:nvPr/>
        </p:nvGraphicFramePr>
        <p:xfrm>
          <a:off x="838200" y="1825409"/>
          <a:ext cx="10196945" cy="439622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0923BE83-4948-1546-B012-5191C277F9EF}"/>
              </a:ext>
            </a:extLst>
          </p:cNvPr>
          <p:cNvSpPr txBox="1"/>
          <p:nvPr/>
        </p:nvSpPr>
        <p:spPr>
          <a:xfrm>
            <a:off x="4992624" y="2212848"/>
            <a:ext cx="89479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panose="020F0502020204030204"/>
                <a:ea typeface="+mn-ea"/>
                <a:cs typeface="+mn-cs"/>
              </a:rPr>
              <a:t>62%</a:t>
            </a:r>
          </a:p>
        </p:txBody>
      </p:sp>
      <p:sp>
        <p:nvSpPr>
          <p:cNvPr id="7" name="TextBox 6">
            <a:extLst>
              <a:ext uri="{FF2B5EF4-FFF2-40B4-BE49-F238E27FC236}">
                <a16:creationId xmlns:a16="http://schemas.microsoft.com/office/drawing/2014/main" id="{63066B89-8AE8-804E-BC5B-3A0ADBAC4B02}"/>
              </a:ext>
            </a:extLst>
          </p:cNvPr>
          <p:cNvSpPr txBox="1"/>
          <p:nvPr/>
        </p:nvSpPr>
        <p:spPr>
          <a:xfrm>
            <a:off x="6955536" y="3524837"/>
            <a:ext cx="7152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libri" panose="020F0502020204030204"/>
                <a:ea typeface="+mn-ea"/>
                <a:cs typeface="+mn-cs"/>
              </a:rPr>
              <a:t>24%</a:t>
            </a:r>
          </a:p>
        </p:txBody>
      </p:sp>
    </p:spTree>
    <p:extLst>
      <p:ext uri="{BB962C8B-B14F-4D97-AF65-F5344CB8AC3E}">
        <p14:creationId xmlns:p14="http://schemas.microsoft.com/office/powerpoint/2010/main" val="34538966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5F19C-F724-7945-BA97-850DE225A341}"/>
              </a:ext>
            </a:extLst>
          </p:cNvPr>
          <p:cNvSpPr>
            <a:spLocks noGrp="1"/>
          </p:cNvSpPr>
          <p:nvPr>
            <p:ph type="title"/>
          </p:nvPr>
        </p:nvSpPr>
        <p:spPr/>
        <p:txBody>
          <a:bodyPr>
            <a:normAutofit fontScale="90000"/>
          </a:bodyPr>
          <a:lstStyle/>
          <a:p>
            <a:r>
              <a:rPr lang="en-US" dirty="0"/>
              <a:t>Other outcomes for people accessing HIPs</a:t>
            </a:r>
            <a:br>
              <a:rPr lang="en-US" dirty="0"/>
            </a:br>
            <a:endParaRPr lang="en-US" dirty="0"/>
          </a:p>
        </p:txBody>
      </p:sp>
      <p:sp>
        <p:nvSpPr>
          <p:cNvPr id="4" name="Slide Number Placeholder 3">
            <a:extLst>
              <a:ext uri="{FF2B5EF4-FFF2-40B4-BE49-F238E27FC236}">
                <a16:creationId xmlns:a16="http://schemas.microsoft.com/office/drawing/2014/main" id="{78BD2691-8D86-F748-8709-FDB03DE788E8}"/>
              </a:ext>
            </a:extLst>
          </p:cNvPr>
          <p:cNvSpPr>
            <a:spLocks noGrp="1"/>
          </p:cNvSpPr>
          <p:nvPr>
            <p:ph type="sldNum" sz="quarter" idx="12"/>
          </p:nvPr>
        </p:nvSpPr>
        <p:spPr/>
        <p:txBody>
          <a:bodyPr/>
          <a:lstStyle/>
          <a:p>
            <a:fld id="{9588BE77-5DF0-864C-81DB-ACB898BF352A}" type="slidenum">
              <a:rPr lang="en-US" smtClean="0"/>
              <a:t>107</a:t>
            </a:fld>
            <a:endParaRPr lang="en-US" dirty="0"/>
          </a:p>
        </p:txBody>
      </p:sp>
      <p:sp>
        <p:nvSpPr>
          <p:cNvPr id="5" name="AutoShape 2" descr="actual improvement data for phase 1.pdf">
            <a:extLst>
              <a:ext uri="{FF2B5EF4-FFF2-40B4-BE49-F238E27FC236}">
                <a16:creationId xmlns:a16="http://schemas.microsoft.com/office/drawing/2014/main" id="{DD67E32F-91B1-1946-A528-CD31EDFBF571}"/>
              </a:ext>
            </a:extLst>
          </p:cNvPr>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150000"/>
              </a:lnSpc>
            </a:pPr>
            <a:r>
              <a:rPr lang="en-US" dirty="0"/>
              <a:t>Improvements in the broader determinants of wellbeing, such as housing and money matters</a:t>
            </a:r>
          </a:p>
          <a:p>
            <a:pPr>
              <a:lnSpc>
                <a:spcPct val="150000"/>
              </a:lnSpc>
            </a:pPr>
            <a:r>
              <a:rPr lang="en-US" dirty="0"/>
              <a:t>Benefits also seen for youth</a:t>
            </a:r>
          </a:p>
          <a:p>
            <a:pPr>
              <a:lnSpc>
                <a:spcPct val="150000"/>
              </a:lnSpc>
            </a:pPr>
            <a:r>
              <a:rPr lang="en-US" dirty="0"/>
              <a:t>Emerging reductions in prescribing for antidepressants</a:t>
            </a:r>
          </a:p>
        </p:txBody>
      </p:sp>
    </p:spTree>
    <p:extLst>
      <p:ext uri="{BB962C8B-B14F-4D97-AF65-F5344CB8AC3E}">
        <p14:creationId xmlns:p14="http://schemas.microsoft.com/office/powerpoint/2010/main" val="30635167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5F19C-F724-7945-BA97-850DE225A341}"/>
              </a:ext>
            </a:extLst>
          </p:cNvPr>
          <p:cNvSpPr>
            <a:spLocks noGrp="1"/>
          </p:cNvSpPr>
          <p:nvPr>
            <p:ph type="title"/>
          </p:nvPr>
        </p:nvSpPr>
        <p:spPr/>
        <p:txBody>
          <a:bodyPr>
            <a:normAutofit fontScale="90000"/>
          </a:bodyPr>
          <a:lstStyle/>
          <a:p>
            <a:r>
              <a:rPr lang="en-US" dirty="0"/>
              <a:t>Outcomes for professionals</a:t>
            </a:r>
            <a:br>
              <a:rPr lang="en-US" dirty="0"/>
            </a:br>
            <a:endParaRPr lang="en-US" dirty="0"/>
          </a:p>
        </p:txBody>
      </p:sp>
      <p:sp>
        <p:nvSpPr>
          <p:cNvPr id="4" name="Slide Number Placeholder 3">
            <a:extLst>
              <a:ext uri="{FF2B5EF4-FFF2-40B4-BE49-F238E27FC236}">
                <a16:creationId xmlns:a16="http://schemas.microsoft.com/office/drawing/2014/main" id="{78BD2691-8D86-F748-8709-FDB03DE788E8}"/>
              </a:ext>
            </a:extLst>
          </p:cNvPr>
          <p:cNvSpPr>
            <a:spLocks noGrp="1"/>
          </p:cNvSpPr>
          <p:nvPr>
            <p:ph type="sldNum" sz="quarter" idx="12"/>
          </p:nvPr>
        </p:nvSpPr>
        <p:spPr/>
        <p:txBody>
          <a:bodyPr/>
          <a:lstStyle/>
          <a:p>
            <a:fld id="{9588BE77-5DF0-864C-81DB-ACB898BF352A}" type="slidenum">
              <a:rPr lang="en-US" smtClean="0"/>
              <a:t>108</a:t>
            </a:fld>
            <a:endParaRPr lang="en-US" dirty="0"/>
          </a:p>
        </p:txBody>
      </p:sp>
      <p:sp>
        <p:nvSpPr>
          <p:cNvPr id="5" name="AutoShape 2" descr="actual improvement data for phase 1.pdf">
            <a:extLst>
              <a:ext uri="{FF2B5EF4-FFF2-40B4-BE49-F238E27FC236}">
                <a16:creationId xmlns:a16="http://schemas.microsoft.com/office/drawing/2014/main" id="{DD67E32F-91B1-1946-A528-CD31EDFBF571}"/>
              </a:ext>
            </a:extLst>
          </p:cNvPr>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2500" lnSpcReduction="20000"/>
          </a:bodyPr>
          <a:lstStyle/>
          <a:p>
            <a:pPr>
              <a:lnSpc>
                <a:spcPct val="150000"/>
              </a:lnSpc>
            </a:pPr>
            <a:r>
              <a:rPr lang="en-US" dirty="0"/>
              <a:t>Saves GP and nurse consult time</a:t>
            </a:r>
          </a:p>
          <a:p>
            <a:pPr>
              <a:lnSpc>
                <a:spcPct val="150000"/>
              </a:lnSpc>
            </a:pPr>
            <a:r>
              <a:rPr lang="en-US" dirty="0"/>
              <a:t>Efficiencies are supporting GPs and PNs to work at the top of scope</a:t>
            </a:r>
          </a:p>
          <a:p>
            <a:pPr>
              <a:lnSpc>
                <a:spcPct val="150000"/>
              </a:lnSpc>
            </a:pPr>
            <a:r>
              <a:rPr lang="en-US" dirty="0"/>
              <a:t>Give GP staff confidence to “have the conversation” about MH</a:t>
            </a:r>
          </a:p>
          <a:p>
            <a:pPr>
              <a:lnSpc>
                <a:spcPct val="150000"/>
              </a:lnSpc>
            </a:pPr>
            <a:r>
              <a:rPr lang="en-US" dirty="0"/>
              <a:t>Reduces referrals to psychological services</a:t>
            </a:r>
          </a:p>
          <a:p>
            <a:pPr>
              <a:lnSpc>
                <a:spcPct val="150000"/>
              </a:lnSpc>
            </a:pPr>
            <a:r>
              <a:rPr lang="en-US" dirty="0"/>
              <a:t>Improved collaboration across ADHB, WDHB and its partners</a:t>
            </a:r>
          </a:p>
        </p:txBody>
      </p:sp>
    </p:spTree>
    <p:extLst>
      <p:ext uri="{BB962C8B-B14F-4D97-AF65-F5344CB8AC3E}">
        <p14:creationId xmlns:p14="http://schemas.microsoft.com/office/powerpoint/2010/main" val="17819545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15F7C6-24FE-B04A-8F22-07A8CD3C1F59}"/>
              </a:ext>
            </a:extLst>
          </p:cNvPr>
          <p:cNvSpPr>
            <a:spLocks noGrp="1"/>
          </p:cNvSpPr>
          <p:nvPr>
            <p:ph type="title"/>
          </p:nvPr>
        </p:nvSpPr>
        <p:spPr/>
        <p:txBody>
          <a:bodyPr/>
          <a:lstStyle/>
          <a:p>
            <a:r>
              <a:rPr lang="en-US" dirty="0"/>
              <a:t>Questions, Comments</a:t>
            </a:r>
          </a:p>
        </p:txBody>
      </p:sp>
      <p:pic>
        <p:nvPicPr>
          <p:cNvPr id="7" name="Content Placeholder 6" descr="A picture containing indoor, table, sitting, small&#10;&#10;Description automatically generated">
            <a:extLst>
              <a:ext uri="{FF2B5EF4-FFF2-40B4-BE49-F238E27FC236}">
                <a16:creationId xmlns:a16="http://schemas.microsoft.com/office/drawing/2014/main" id="{F60FCAF8-0E0A-FF46-93EB-0FF1A66E0F6F}"/>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tretch>
            <a:fillRect/>
          </a:stretch>
        </p:blipFill>
        <p:spPr>
          <a:xfrm>
            <a:off x="1116013" y="2679436"/>
            <a:ext cx="4937125" cy="3291416"/>
          </a:xfrm>
        </p:spPr>
      </p:pic>
      <p:sp>
        <p:nvSpPr>
          <p:cNvPr id="5" name="Content Placeholder 4">
            <a:extLst>
              <a:ext uri="{FF2B5EF4-FFF2-40B4-BE49-F238E27FC236}">
                <a16:creationId xmlns:a16="http://schemas.microsoft.com/office/drawing/2014/main" id="{66E3DE41-E47A-6949-B22D-1FB0974E7626}"/>
              </a:ext>
            </a:extLst>
          </p:cNvPr>
          <p:cNvSpPr>
            <a:spLocks noGrp="1"/>
          </p:cNvSpPr>
          <p:nvPr>
            <p:ph sz="half" idx="2"/>
          </p:nvPr>
        </p:nvSpPr>
        <p:spPr/>
        <p:txBody>
          <a:bodyPr>
            <a:normAutofit fontScale="92500" lnSpcReduction="20000"/>
          </a:bodyPr>
          <a:lstStyle/>
          <a:p>
            <a:r>
              <a:rPr lang="en-US" dirty="0"/>
              <a:t>Use the chat box on the screen that you used to join this presentation</a:t>
            </a:r>
          </a:p>
          <a:p>
            <a:r>
              <a:rPr lang="en-US" dirty="0"/>
              <a:t>At the beginning of your question, indicate the name of the presenter you are directing your question to</a:t>
            </a:r>
          </a:p>
          <a:p>
            <a:r>
              <a:rPr lang="en-US" dirty="0"/>
              <a:t>Example: ”Dr. Barreto, how many….”</a:t>
            </a:r>
          </a:p>
          <a:p>
            <a:endParaRPr lang="en-US" dirty="0"/>
          </a:p>
          <a:p>
            <a:endParaRPr lang="en-US" dirty="0"/>
          </a:p>
          <a:p>
            <a:endParaRPr lang="en-US" dirty="0"/>
          </a:p>
        </p:txBody>
      </p:sp>
    </p:spTree>
    <p:extLst>
      <p:ext uri="{BB962C8B-B14F-4D97-AF65-F5344CB8AC3E}">
        <p14:creationId xmlns:p14="http://schemas.microsoft.com/office/powerpoint/2010/main" val="812920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875E5-01C8-5542-9DA9-E34B0A789AA8}"/>
              </a:ext>
            </a:extLst>
          </p:cNvPr>
          <p:cNvSpPr>
            <a:spLocks noGrp="1"/>
          </p:cNvSpPr>
          <p:nvPr>
            <p:ph type="title"/>
          </p:nvPr>
        </p:nvSpPr>
        <p:spPr/>
        <p:txBody>
          <a:bodyPr/>
          <a:lstStyle/>
          <a:p>
            <a:r>
              <a:rPr lang="en-US" dirty="0"/>
              <a:t>Matrix </a:t>
            </a:r>
            <a:r>
              <a:rPr lang="en-US" sz="1200" dirty="0"/>
              <a:t>(Polk &amp; Schoendorf, 2014)</a:t>
            </a:r>
          </a:p>
        </p:txBody>
      </p:sp>
      <p:pic>
        <p:nvPicPr>
          <p:cNvPr id="5" name="Content Placeholder 4">
            <a:extLst>
              <a:ext uri="{FF2B5EF4-FFF2-40B4-BE49-F238E27FC236}">
                <a16:creationId xmlns:a16="http://schemas.microsoft.com/office/drawing/2014/main" id="{6CA487AD-26CD-D847-AFE8-2E3C227A99D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0866" b="11096"/>
          <a:stretch/>
        </p:blipFill>
        <p:spPr>
          <a:xfrm>
            <a:off x="708607" y="1452642"/>
            <a:ext cx="9759696" cy="5157236"/>
          </a:xfrm>
        </p:spPr>
      </p:pic>
    </p:spTree>
    <p:extLst>
      <p:ext uri="{BB962C8B-B14F-4D97-AF65-F5344CB8AC3E}">
        <p14:creationId xmlns:p14="http://schemas.microsoft.com/office/powerpoint/2010/main" val="3679706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10BBE-5347-2049-BA60-E384BACC8A0E}"/>
              </a:ext>
            </a:extLst>
          </p:cNvPr>
          <p:cNvSpPr>
            <a:spLocks noGrp="1"/>
          </p:cNvSpPr>
          <p:nvPr>
            <p:ph type="title"/>
          </p:nvPr>
        </p:nvSpPr>
        <p:spPr>
          <a:xfrm>
            <a:off x="959594" y="394977"/>
            <a:ext cx="7543800" cy="1450757"/>
          </a:xfrm>
        </p:spPr>
        <p:txBody>
          <a:bodyPr>
            <a:normAutofit/>
          </a:bodyPr>
          <a:lstStyle/>
          <a:p>
            <a:r>
              <a:rPr lang="en-US" dirty="0"/>
              <a:t>LET’S BEGIN! </a:t>
            </a:r>
          </a:p>
        </p:txBody>
      </p:sp>
      <p:sp>
        <p:nvSpPr>
          <p:cNvPr id="3" name="Content Placeholder 2">
            <a:extLst>
              <a:ext uri="{FF2B5EF4-FFF2-40B4-BE49-F238E27FC236}">
                <a16:creationId xmlns:a16="http://schemas.microsoft.com/office/drawing/2014/main" id="{C7FD7EA0-8362-DA43-83D3-BC4FC97D9256}"/>
              </a:ext>
            </a:extLst>
          </p:cNvPr>
          <p:cNvSpPr>
            <a:spLocks noGrp="1"/>
          </p:cNvSpPr>
          <p:nvPr>
            <p:ph idx="1"/>
          </p:nvPr>
        </p:nvSpPr>
        <p:spPr>
          <a:xfrm>
            <a:off x="959594" y="2192574"/>
            <a:ext cx="7270006" cy="3924447"/>
          </a:xfrm>
        </p:spPr>
        <p:txBody>
          <a:bodyPr>
            <a:normAutofit fontScale="77500" lnSpcReduction="20000"/>
          </a:bodyPr>
          <a:lstStyle/>
          <a:p>
            <a:pPr marL="457200" indent="-457200">
              <a:buFont typeface="+mj-lt"/>
              <a:buAutoNum type="arabicPeriod"/>
            </a:pPr>
            <a:r>
              <a:rPr lang="en-US" dirty="0"/>
              <a:t>What do you want to control, avoid, or get rid of?</a:t>
            </a:r>
          </a:p>
          <a:p>
            <a:pPr marL="457200" indent="-457200">
              <a:buFont typeface="+mj-lt"/>
              <a:buAutoNum type="arabicPeriod"/>
            </a:pPr>
            <a:r>
              <a:rPr lang="en-US" dirty="0"/>
              <a:t>What have you tried?</a:t>
            </a:r>
          </a:p>
          <a:p>
            <a:pPr marL="457200" indent="-457200">
              <a:buFont typeface="+mj-lt"/>
              <a:buAutoNum type="arabicPeriod"/>
            </a:pPr>
            <a:r>
              <a:rPr lang="en-US" dirty="0"/>
              <a:t>How has it worked?</a:t>
            </a:r>
          </a:p>
          <a:p>
            <a:pPr marL="457200" indent="-457200">
              <a:buFont typeface="+mj-lt"/>
              <a:buAutoNum type="arabicPeriod"/>
            </a:pPr>
            <a:r>
              <a:rPr lang="en-US" dirty="0"/>
              <a:t>What has it cost you?</a:t>
            </a:r>
          </a:p>
          <a:p>
            <a:pPr marL="457200" indent="-457200">
              <a:buFont typeface="+mj-lt"/>
              <a:buAutoNum type="arabicPeriod"/>
            </a:pPr>
            <a:r>
              <a:rPr lang="en-US" dirty="0"/>
              <a:t>What kind of life would you choose if you could choose? </a:t>
            </a:r>
          </a:p>
          <a:p>
            <a:pPr marL="457200" indent="-457200">
              <a:buFont typeface="+mj-lt"/>
              <a:buAutoNum type="arabicPeriod"/>
            </a:pPr>
            <a:r>
              <a:rPr lang="en-US" dirty="0"/>
              <a:t>What are your values?</a:t>
            </a:r>
          </a:p>
          <a:p>
            <a:pPr marL="457200" indent="-457200">
              <a:buFont typeface="+mj-lt"/>
              <a:buAutoNum type="arabicPeriod"/>
            </a:pPr>
            <a:r>
              <a:rPr lang="en-US" dirty="0"/>
              <a:t>How would we know that you’re moving towards your values? </a:t>
            </a:r>
          </a:p>
          <a:p>
            <a:endParaRPr lang="en-US" dirty="0"/>
          </a:p>
        </p:txBody>
      </p:sp>
      <p:pic>
        <p:nvPicPr>
          <p:cNvPr id="7" name="Graphic 6" descr="Circle with Left Arrow">
            <a:extLst>
              <a:ext uri="{FF2B5EF4-FFF2-40B4-BE49-F238E27FC236}">
                <a16:creationId xmlns:a16="http://schemas.microsoft.com/office/drawing/2014/main" id="{B4ED7756-E691-40A4-97F1-8A5386BAAD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92489" y="2886062"/>
            <a:ext cx="2351332" cy="2351332"/>
          </a:xfrm>
          <a:prstGeom prst="rect">
            <a:avLst/>
          </a:prstGeom>
        </p:spPr>
      </p:pic>
    </p:spTree>
    <p:extLst>
      <p:ext uri="{BB962C8B-B14F-4D97-AF65-F5344CB8AC3E}">
        <p14:creationId xmlns:p14="http://schemas.microsoft.com/office/powerpoint/2010/main" val="1415177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CF3B4-BBDD-9C44-90C8-4778C368090B}"/>
              </a:ext>
            </a:extLst>
          </p:cNvPr>
          <p:cNvSpPr>
            <a:spLocks noGrp="1"/>
          </p:cNvSpPr>
          <p:nvPr>
            <p:ph type="title"/>
          </p:nvPr>
        </p:nvSpPr>
        <p:spPr>
          <a:xfrm>
            <a:off x="779237" y="580171"/>
            <a:ext cx="10168128" cy="1179576"/>
          </a:xfrm>
        </p:spPr>
        <p:txBody>
          <a:bodyPr/>
          <a:lstStyle/>
          <a:p>
            <a:r>
              <a:rPr lang="en-US" dirty="0"/>
              <a:t>BEHAVIORAL BARRIERS </a:t>
            </a:r>
            <a:r>
              <a:rPr lang="en-US" sz="1200" dirty="0"/>
              <a:t>(Polk &amp; Schoendorf, 2014)</a:t>
            </a:r>
          </a:p>
        </p:txBody>
      </p:sp>
      <p:sp>
        <p:nvSpPr>
          <p:cNvPr id="3" name="Content Placeholder 2">
            <a:extLst>
              <a:ext uri="{FF2B5EF4-FFF2-40B4-BE49-F238E27FC236}">
                <a16:creationId xmlns:a16="http://schemas.microsoft.com/office/drawing/2014/main" id="{E6FC5E2D-8907-3E4C-B4BC-72A22665191C}"/>
              </a:ext>
            </a:extLst>
          </p:cNvPr>
          <p:cNvSpPr>
            <a:spLocks noGrp="1"/>
          </p:cNvSpPr>
          <p:nvPr>
            <p:ph idx="1"/>
          </p:nvPr>
        </p:nvSpPr>
        <p:spPr>
          <a:xfrm>
            <a:off x="779237" y="2267817"/>
            <a:ext cx="10168128" cy="3694176"/>
          </a:xfrm>
        </p:spPr>
        <p:txBody>
          <a:bodyPr>
            <a:normAutofit lnSpcReduction="10000"/>
          </a:bodyPr>
          <a:lstStyle/>
          <a:p>
            <a:r>
              <a:rPr lang="en-US" sz="3000" dirty="0"/>
              <a:t>Things that others can observe! </a:t>
            </a:r>
          </a:p>
          <a:p>
            <a:pPr lvl="1">
              <a:buFont typeface="Arial" panose="020B0604020202020204" pitchFamily="34" charset="0"/>
              <a:buChar char="•"/>
            </a:pPr>
            <a:r>
              <a:rPr lang="en-US" sz="2800" dirty="0"/>
              <a:t>Things we DO </a:t>
            </a:r>
          </a:p>
          <a:p>
            <a:r>
              <a:rPr lang="en-US" sz="2300" dirty="0"/>
              <a:t>Examples:</a:t>
            </a:r>
          </a:p>
          <a:p>
            <a:pPr lvl="1">
              <a:buFont typeface="Arial" panose="020B0604020202020204" pitchFamily="34" charset="0"/>
              <a:buChar char="•"/>
            </a:pPr>
            <a:r>
              <a:rPr lang="en-US" dirty="0"/>
              <a:t>Access to healthy foods</a:t>
            </a:r>
          </a:p>
          <a:p>
            <a:pPr lvl="1">
              <a:buFont typeface="Arial" panose="020B0604020202020204" pitchFamily="34" charset="0"/>
              <a:buChar char="•"/>
            </a:pPr>
            <a:r>
              <a:rPr lang="en-US" dirty="0"/>
              <a:t>Busy schedule</a:t>
            </a:r>
          </a:p>
          <a:p>
            <a:pPr lvl="1">
              <a:buFont typeface="Arial" panose="020B0604020202020204" pitchFamily="34" charset="0"/>
              <a:buChar char="•"/>
            </a:pPr>
            <a:r>
              <a:rPr lang="en-US" dirty="0"/>
              <a:t>Travel</a:t>
            </a:r>
          </a:p>
          <a:p>
            <a:pPr lvl="1">
              <a:buFont typeface="Arial" panose="020B0604020202020204" pitchFamily="34" charset="0"/>
              <a:buChar char="•"/>
            </a:pPr>
            <a:r>
              <a:rPr lang="en-US" dirty="0"/>
              <a:t>Meal prep or lack there of</a:t>
            </a:r>
          </a:p>
          <a:p>
            <a:pPr lvl="1">
              <a:buFont typeface="Arial" panose="020B0604020202020204" pitchFamily="34" charset="0"/>
              <a:buChar char="•"/>
            </a:pPr>
            <a:r>
              <a:rPr lang="en-US" dirty="0"/>
              <a:t>Budget</a:t>
            </a:r>
          </a:p>
          <a:p>
            <a:endParaRPr lang="en-US" dirty="0"/>
          </a:p>
          <a:p>
            <a:endParaRPr lang="en-US" dirty="0"/>
          </a:p>
        </p:txBody>
      </p:sp>
    </p:spTree>
    <p:extLst>
      <p:ext uri="{BB962C8B-B14F-4D97-AF65-F5344CB8AC3E}">
        <p14:creationId xmlns:p14="http://schemas.microsoft.com/office/powerpoint/2010/main" val="1051647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793B6-9007-AA42-ABB9-C60A7A983FF4}"/>
              </a:ext>
            </a:extLst>
          </p:cNvPr>
          <p:cNvSpPr>
            <a:spLocks noGrp="1"/>
          </p:cNvSpPr>
          <p:nvPr>
            <p:ph type="title"/>
          </p:nvPr>
        </p:nvSpPr>
        <p:spPr>
          <a:xfrm>
            <a:off x="924910" y="548640"/>
            <a:ext cx="10358786" cy="1179576"/>
          </a:xfrm>
        </p:spPr>
        <p:txBody>
          <a:bodyPr/>
          <a:lstStyle/>
          <a:p>
            <a:r>
              <a:rPr lang="en-US" dirty="0"/>
              <a:t>INTERNAL BARRIERS </a:t>
            </a:r>
            <a:r>
              <a:rPr lang="en-US" sz="1500" dirty="0"/>
              <a:t>(Polk &amp; Schoendorf, 2014)</a:t>
            </a:r>
          </a:p>
        </p:txBody>
      </p:sp>
      <p:sp>
        <p:nvSpPr>
          <p:cNvPr id="3" name="Content Placeholder 2">
            <a:extLst>
              <a:ext uri="{FF2B5EF4-FFF2-40B4-BE49-F238E27FC236}">
                <a16:creationId xmlns:a16="http://schemas.microsoft.com/office/drawing/2014/main" id="{2D749617-EAE4-9849-8087-FBF16945A65C}"/>
              </a:ext>
            </a:extLst>
          </p:cNvPr>
          <p:cNvSpPr>
            <a:spLocks noGrp="1"/>
          </p:cNvSpPr>
          <p:nvPr>
            <p:ph idx="1"/>
          </p:nvPr>
        </p:nvSpPr>
        <p:spPr>
          <a:xfrm>
            <a:off x="924910" y="2186152"/>
            <a:ext cx="10358786" cy="3986048"/>
          </a:xfrm>
        </p:spPr>
        <p:txBody>
          <a:bodyPr>
            <a:normAutofit lnSpcReduction="10000"/>
          </a:bodyPr>
          <a:lstStyle/>
          <a:p>
            <a:r>
              <a:rPr lang="en-US" sz="3000" dirty="0"/>
              <a:t>What are we thinking or feeling?</a:t>
            </a:r>
          </a:p>
          <a:p>
            <a:pPr lvl="1">
              <a:buFont typeface="Arial" panose="020B0604020202020204" pitchFamily="34" charset="0"/>
              <a:buChar char="•"/>
            </a:pPr>
            <a:r>
              <a:rPr lang="en-US" sz="2500" dirty="0"/>
              <a:t>These may be the hardest ones… </a:t>
            </a:r>
          </a:p>
          <a:p>
            <a:pPr lvl="2">
              <a:buFont typeface="Arial" panose="020B0604020202020204" pitchFamily="34" charset="0"/>
              <a:buChar char="•"/>
            </a:pPr>
            <a:r>
              <a:rPr lang="en-US" sz="2100" dirty="0"/>
              <a:t>or ones we try to push away!</a:t>
            </a:r>
          </a:p>
          <a:p>
            <a:r>
              <a:rPr lang="en-US" sz="2200" dirty="0"/>
              <a:t>Examples:</a:t>
            </a:r>
          </a:p>
          <a:p>
            <a:pPr lvl="1">
              <a:buFont typeface="Arial" panose="020B0604020202020204" pitchFamily="34" charset="0"/>
              <a:buChar char="•"/>
            </a:pPr>
            <a:r>
              <a:rPr lang="en-US" sz="2100" dirty="0"/>
              <a:t>“ I can’t do this”</a:t>
            </a:r>
          </a:p>
          <a:p>
            <a:pPr lvl="1">
              <a:buFont typeface="Arial" panose="020B0604020202020204" pitchFamily="34" charset="0"/>
              <a:buChar char="•"/>
            </a:pPr>
            <a:r>
              <a:rPr lang="en-US" sz="2100" dirty="0"/>
              <a:t>“I deserve …”</a:t>
            </a:r>
          </a:p>
          <a:p>
            <a:pPr lvl="1">
              <a:buFont typeface="Arial" panose="020B0604020202020204" pitchFamily="34" charset="0"/>
              <a:buChar char="•"/>
            </a:pPr>
            <a:r>
              <a:rPr lang="en-US" sz="2100" dirty="0"/>
              <a:t>“I feel/look horrible”</a:t>
            </a:r>
          </a:p>
          <a:p>
            <a:pPr lvl="1">
              <a:buFont typeface="Arial" panose="020B0604020202020204" pitchFamily="34" charset="0"/>
              <a:buChar char="•"/>
            </a:pPr>
            <a:r>
              <a:rPr lang="en-US" sz="2100" dirty="0"/>
              <a:t>“This is too hard”</a:t>
            </a:r>
          </a:p>
          <a:p>
            <a:pPr lvl="1">
              <a:buFont typeface="Arial" panose="020B0604020202020204" pitchFamily="34" charset="0"/>
              <a:buChar char="•"/>
            </a:pPr>
            <a:r>
              <a:rPr lang="en-US" sz="2100" dirty="0"/>
              <a:t>“I’ll never lose weight”</a:t>
            </a:r>
          </a:p>
        </p:txBody>
      </p:sp>
    </p:spTree>
    <p:extLst>
      <p:ext uri="{BB962C8B-B14F-4D97-AF65-F5344CB8AC3E}">
        <p14:creationId xmlns:p14="http://schemas.microsoft.com/office/powerpoint/2010/main" val="1412551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9E6EFEE-6516-482C-B143-F97F9BF89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DF0D2C0-CD0C-470C-8851-D8B2CC417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8766" y="3248002"/>
            <a:ext cx="5688917"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338861C4-5ACA-514F-951F-01BE851EE666}"/>
              </a:ext>
            </a:extLst>
          </p:cNvPr>
          <p:cNvPicPr>
            <a:picLocks noGrp="1" noChangeAspect="1"/>
          </p:cNvPicPr>
          <p:nvPr>
            <p:ph idx="1"/>
          </p:nvPr>
        </p:nvPicPr>
        <p:blipFill rotWithShape="1">
          <a:blip r:embed="rId2"/>
          <a:srcRect t="3096" r="1" b="1"/>
          <a:stretch/>
        </p:blipFill>
        <p:spPr>
          <a:xfrm>
            <a:off x="583656" y="499236"/>
            <a:ext cx="11024687" cy="5688918"/>
          </a:xfrm>
          <a:prstGeom prst="rect">
            <a:avLst/>
          </a:prstGeom>
        </p:spPr>
      </p:pic>
    </p:spTree>
    <p:extLst>
      <p:ext uri="{BB962C8B-B14F-4D97-AF65-F5344CB8AC3E}">
        <p14:creationId xmlns:p14="http://schemas.microsoft.com/office/powerpoint/2010/main" val="1532266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D692C-86B0-CF49-A294-40901AF25620}"/>
              </a:ext>
            </a:extLst>
          </p:cNvPr>
          <p:cNvSpPr>
            <a:spLocks noGrp="1"/>
          </p:cNvSpPr>
          <p:nvPr>
            <p:ph type="title"/>
          </p:nvPr>
        </p:nvSpPr>
        <p:spPr/>
        <p:txBody>
          <a:bodyPr/>
          <a:lstStyle/>
          <a:p>
            <a:r>
              <a:rPr lang="en-US" dirty="0"/>
              <a:t>DEFUSION </a:t>
            </a:r>
            <a:r>
              <a:rPr lang="en-US" sz="1500" b="1" dirty="0"/>
              <a:t>(Hayes et al., 1999)</a:t>
            </a:r>
            <a:endParaRPr lang="en-US" sz="1500" dirty="0"/>
          </a:p>
        </p:txBody>
      </p:sp>
      <p:sp>
        <p:nvSpPr>
          <p:cNvPr id="3" name="Content Placeholder 2">
            <a:extLst>
              <a:ext uri="{FF2B5EF4-FFF2-40B4-BE49-F238E27FC236}">
                <a16:creationId xmlns:a16="http://schemas.microsoft.com/office/drawing/2014/main" id="{B7526635-1D6D-274B-90A8-DF39DE71CF50}"/>
              </a:ext>
            </a:extLst>
          </p:cNvPr>
          <p:cNvSpPr>
            <a:spLocks noGrp="1"/>
          </p:cNvSpPr>
          <p:nvPr>
            <p:ph idx="1"/>
          </p:nvPr>
        </p:nvSpPr>
        <p:spPr>
          <a:xfrm>
            <a:off x="742951" y="2200275"/>
            <a:ext cx="10412158" cy="3914775"/>
          </a:xfrm>
        </p:spPr>
        <p:txBody>
          <a:bodyPr>
            <a:normAutofit fontScale="92500" lnSpcReduction="20000"/>
          </a:bodyPr>
          <a:lstStyle/>
          <a:p>
            <a:pPr marL="0" indent="0">
              <a:buNone/>
            </a:pPr>
            <a:r>
              <a:rPr lang="en-US" b="1" i="1" dirty="0"/>
              <a:t>Fusion </a:t>
            </a:r>
            <a:r>
              <a:rPr lang="en-US" dirty="0"/>
              <a:t>means getting caught up in our thoughts </a:t>
            </a:r>
          </a:p>
          <a:p>
            <a:pPr lvl="1">
              <a:buFont typeface="Arial" panose="020B0604020202020204" pitchFamily="34" charset="0"/>
              <a:buChar char="•"/>
            </a:pPr>
            <a:r>
              <a:rPr lang="en-US" dirty="0"/>
              <a:t> Allowing them to dominate our behavior. </a:t>
            </a:r>
          </a:p>
          <a:p>
            <a:pPr marL="201168" lvl="1" indent="0">
              <a:buNone/>
            </a:pPr>
            <a:endParaRPr lang="en-US" i="1" dirty="0"/>
          </a:p>
          <a:p>
            <a:pPr marL="0">
              <a:buNone/>
            </a:pPr>
            <a:r>
              <a:rPr lang="en-US" b="1" i="1" dirty="0"/>
              <a:t>Defusion</a:t>
            </a:r>
            <a:r>
              <a:rPr lang="en-US" i="1" dirty="0"/>
              <a:t> </a:t>
            </a:r>
            <a:r>
              <a:rPr lang="en-US" dirty="0"/>
              <a:t>means separating or distancing from our thoughts</a:t>
            </a:r>
          </a:p>
          <a:p>
            <a:pPr marL="251460" indent="-342900"/>
            <a:r>
              <a:rPr lang="en-US" dirty="0"/>
              <a:t>Letting them come and go instead of being caught up in them. </a:t>
            </a:r>
          </a:p>
          <a:p>
            <a:pPr marL="251460" indent="-342900"/>
            <a:endParaRPr lang="en-US" dirty="0"/>
          </a:p>
          <a:p>
            <a:pPr marL="0" indent="0">
              <a:buNone/>
            </a:pPr>
            <a:r>
              <a:rPr lang="en-US" b="1" dirty="0"/>
              <a:t>TOOLS</a:t>
            </a:r>
          </a:p>
          <a:p>
            <a:pPr marL="544068" lvl="1" indent="-342900"/>
            <a:r>
              <a:rPr lang="en-US" dirty="0"/>
              <a:t>“I’m Having the Thought…”</a:t>
            </a:r>
          </a:p>
          <a:p>
            <a:pPr marL="544068" lvl="1" indent="-342900"/>
            <a:r>
              <a:rPr lang="en-US" dirty="0"/>
              <a:t>“Lemon, Lemon, Lemon…”</a:t>
            </a:r>
          </a:p>
          <a:p>
            <a:pPr marL="251460" indent="-342900"/>
            <a:endParaRPr lang="en-US" dirty="0"/>
          </a:p>
        </p:txBody>
      </p:sp>
    </p:spTree>
    <p:extLst>
      <p:ext uri="{BB962C8B-B14F-4D97-AF65-F5344CB8AC3E}">
        <p14:creationId xmlns:p14="http://schemas.microsoft.com/office/powerpoint/2010/main" val="815050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25632-9A9A-1146-882E-E2B030AF189A}"/>
              </a:ext>
            </a:extLst>
          </p:cNvPr>
          <p:cNvSpPr>
            <a:spLocks noGrp="1"/>
          </p:cNvSpPr>
          <p:nvPr>
            <p:ph type="title"/>
          </p:nvPr>
        </p:nvSpPr>
        <p:spPr/>
        <p:txBody>
          <a:bodyPr/>
          <a:lstStyle/>
          <a:p>
            <a:r>
              <a:rPr lang="en-US" dirty="0"/>
              <a:t>ACCEPTANCE </a:t>
            </a:r>
            <a:r>
              <a:rPr lang="en-US" sz="1500" b="1" dirty="0"/>
              <a:t>(Hayes et al., 1999), (Harris, 2009)</a:t>
            </a:r>
            <a:endParaRPr lang="en-US" sz="1500" dirty="0"/>
          </a:p>
        </p:txBody>
      </p:sp>
      <p:sp>
        <p:nvSpPr>
          <p:cNvPr id="3" name="Content Placeholder 2">
            <a:extLst>
              <a:ext uri="{FF2B5EF4-FFF2-40B4-BE49-F238E27FC236}">
                <a16:creationId xmlns:a16="http://schemas.microsoft.com/office/drawing/2014/main" id="{83836C89-FCD8-B142-BAB4-F7064016590F}"/>
              </a:ext>
            </a:extLst>
          </p:cNvPr>
          <p:cNvSpPr>
            <a:spLocks noGrp="1"/>
          </p:cNvSpPr>
          <p:nvPr>
            <p:ph idx="1"/>
          </p:nvPr>
        </p:nvSpPr>
        <p:spPr/>
        <p:txBody>
          <a:bodyPr/>
          <a:lstStyle/>
          <a:p>
            <a:r>
              <a:rPr lang="en-US" sz="2500" dirty="0"/>
              <a:t>Mindfulness exercise</a:t>
            </a:r>
          </a:p>
          <a:p>
            <a:pPr marL="457200" indent="-457200">
              <a:buFont typeface="+mj-lt"/>
              <a:buAutoNum type="arabicPeriod"/>
            </a:pPr>
            <a:r>
              <a:rPr lang="en-US" sz="2300" dirty="0"/>
              <a:t>Breathe</a:t>
            </a:r>
          </a:p>
          <a:p>
            <a:pPr marL="457200" indent="-457200">
              <a:buFont typeface="+mj-lt"/>
              <a:buAutoNum type="arabicPeriod"/>
            </a:pPr>
            <a:r>
              <a:rPr lang="en-US" sz="2300" dirty="0"/>
              <a:t>Expand</a:t>
            </a:r>
          </a:p>
          <a:p>
            <a:pPr marL="457200" indent="-457200">
              <a:buFont typeface="+mj-lt"/>
              <a:buAutoNum type="arabicPeriod"/>
            </a:pPr>
            <a:r>
              <a:rPr lang="en-US" sz="2300" dirty="0"/>
              <a:t>Allow</a:t>
            </a:r>
          </a:p>
          <a:p>
            <a:pPr marL="457200" indent="-457200">
              <a:buFont typeface="+mj-lt"/>
              <a:buAutoNum type="arabicPeriod"/>
            </a:pPr>
            <a:r>
              <a:rPr lang="en-US" sz="2300" dirty="0"/>
              <a:t>Objectify</a:t>
            </a:r>
          </a:p>
          <a:p>
            <a:pPr marL="457200" indent="-457200">
              <a:buFont typeface="+mj-lt"/>
              <a:buAutoNum type="arabicPeriod"/>
            </a:pPr>
            <a:r>
              <a:rPr lang="en-US" sz="2300" dirty="0"/>
              <a:t>Normalize</a:t>
            </a:r>
          </a:p>
          <a:p>
            <a:pPr marL="457200" indent="-457200">
              <a:buFont typeface="+mj-lt"/>
              <a:buAutoNum type="arabicPeriod"/>
            </a:pPr>
            <a:r>
              <a:rPr lang="en-US" sz="2300" dirty="0"/>
              <a:t>Expand Awareness</a:t>
            </a:r>
          </a:p>
        </p:txBody>
      </p:sp>
    </p:spTree>
    <p:extLst>
      <p:ext uri="{BB962C8B-B14F-4D97-AF65-F5344CB8AC3E}">
        <p14:creationId xmlns:p14="http://schemas.microsoft.com/office/powerpoint/2010/main" val="3646297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BE02D0-A5FB-7E4D-B4E4-9498E40C735E}"/>
              </a:ext>
            </a:extLst>
          </p:cNvPr>
          <p:cNvPicPr>
            <a:picLocks noChangeAspect="1"/>
          </p:cNvPicPr>
          <p:nvPr/>
        </p:nvPicPr>
        <p:blipFill rotWithShape="1">
          <a:blip r:embed="rId2"/>
          <a:srcRect l="73" r="2721"/>
          <a:stretch/>
        </p:blipFill>
        <p:spPr>
          <a:xfrm>
            <a:off x="761393" y="562205"/>
            <a:ext cx="10666808" cy="5733589"/>
          </a:xfrm>
          <a:prstGeom prst="rect">
            <a:avLst/>
          </a:prstGeom>
        </p:spPr>
      </p:pic>
    </p:spTree>
    <p:extLst>
      <p:ext uri="{BB962C8B-B14F-4D97-AF65-F5344CB8AC3E}">
        <p14:creationId xmlns:p14="http://schemas.microsoft.com/office/powerpoint/2010/main" val="2132929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D2399-2709-9746-96DC-3D8E7177AFD4}"/>
              </a:ext>
            </a:extLst>
          </p:cNvPr>
          <p:cNvSpPr>
            <a:spLocks noGrp="1"/>
          </p:cNvSpPr>
          <p:nvPr>
            <p:ph type="title"/>
          </p:nvPr>
        </p:nvSpPr>
        <p:spPr/>
        <p:txBody>
          <a:bodyPr/>
          <a:lstStyle/>
          <a:p>
            <a:r>
              <a:rPr lang="en-US" dirty="0"/>
              <a:t>ACTION PLAN </a:t>
            </a:r>
            <a:r>
              <a:rPr lang="en-US" sz="1500" dirty="0"/>
              <a:t>(Polk &amp; Schoendorf, 2014)</a:t>
            </a:r>
          </a:p>
        </p:txBody>
      </p:sp>
      <p:sp>
        <p:nvSpPr>
          <p:cNvPr id="3" name="Content Placeholder 2">
            <a:extLst>
              <a:ext uri="{FF2B5EF4-FFF2-40B4-BE49-F238E27FC236}">
                <a16:creationId xmlns:a16="http://schemas.microsoft.com/office/drawing/2014/main" id="{F4993F7D-D3D5-D142-92FC-C5259D70B3C2}"/>
              </a:ext>
            </a:extLst>
          </p:cNvPr>
          <p:cNvSpPr>
            <a:spLocks noGrp="1"/>
          </p:cNvSpPr>
          <p:nvPr>
            <p:ph idx="1"/>
          </p:nvPr>
        </p:nvSpPr>
        <p:spPr>
          <a:xfrm>
            <a:off x="1082802" y="2214563"/>
            <a:ext cx="10026396" cy="3743325"/>
          </a:xfrm>
        </p:spPr>
        <p:txBody>
          <a:bodyPr>
            <a:normAutofit/>
          </a:bodyPr>
          <a:lstStyle/>
          <a:p>
            <a:pPr marL="514350" indent="-514350">
              <a:buFont typeface="+mj-lt"/>
              <a:buAutoNum type="arabicPeriod"/>
            </a:pPr>
            <a:r>
              <a:rPr lang="en-US" dirty="0"/>
              <a:t>24-hour goal</a:t>
            </a:r>
          </a:p>
          <a:p>
            <a:pPr marL="514350" indent="-514350">
              <a:buFont typeface="+mj-lt"/>
              <a:buAutoNum type="arabicPeriod"/>
            </a:pPr>
            <a:endParaRPr lang="en-US" dirty="0"/>
          </a:p>
          <a:p>
            <a:pPr marL="514350" indent="-514350">
              <a:buFont typeface="+mj-lt"/>
              <a:buAutoNum type="arabicPeriod"/>
            </a:pPr>
            <a:r>
              <a:rPr lang="en-US" dirty="0"/>
              <a:t>Week goal</a:t>
            </a:r>
          </a:p>
          <a:p>
            <a:pPr marL="514350" indent="-514350">
              <a:buFont typeface="+mj-lt"/>
              <a:buAutoNum type="arabicPeriod"/>
            </a:pPr>
            <a:endParaRPr lang="en-US" dirty="0"/>
          </a:p>
          <a:p>
            <a:pPr marL="514350" indent="-514350">
              <a:buFont typeface="+mj-lt"/>
              <a:buAutoNum type="arabicPeriod"/>
            </a:pPr>
            <a:r>
              <a:rPr lang="en-US" dirty="0"/>
              <a:t>30-day goal</a:t>
            </a:r>
          </a:p>
        </p:txBody>
      </p:sp>
    </p:spTree>
    <p:extLst>
      <p:ext uri="{BB962C8B-B14F-4D97-AF65-F5344CB8AC3E}">
        <p14:creationId xmlns:p14="http://schemas.microsoft.com/office/powerpoint/2010/main" val="2807901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15F7C6-24FE-B04A-8F22-07A8CD3C1F59}"/>
              </a:ext>
            </a:extLst>
          </p:cNvPr>
          <p:cNvSpPr>
            <a:spLocks noGrp="1"/>
          </p:cNvSpPr>
          <p:nvPr>
            <p:ph type="title"/>
          </p:nvPr>
        </p:nvSpPr>
        <p:spPr/>
        <p:txBody>
          <a:bodyPr/>
          <a:lstStyle/>
          <a:p>
            <a:r>
              <a:rPr lang="en-US" dirty="0"/>
              <a:t>Questions, Comments</a:t>
            </a:r>
          </a:p>
        </p:txBody>
      </p:sp>
      <p:pic>
        <p:nvPicPr>
          <p:cNvPr id="7" name="Content Placeholder 6" descr="A picture containing indoor, table, sitting, small&#10;&#10;Description automatically generated">
            <a:extLst>
              <a:ext uri="{FF2B5EF4-FFF2-40B4-BE49-F238E27FC236}">
                <a16:creationId xmlns:a16="http://schemas.microsoft.com/office/drawing/2014/main" id="{F60FCAF8-0E0A-FF46-93EB-0FF1A66E0F6F}"/>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tretch>
            <a:fillRect/>
          </a:stretch>
        </p:blipFill>
        <p:spPr>
          <a:xfrm>
            <a:off x="1116013" y="2679436"/>
            <a:ext cx="4937125" cy="3291416"/>
          </a:xfrm>
        </p:spPr>
      </p:pic>
      <p:sp>
        <p:nvSpPr>
          <p:cNvPr id="5" name="Content Placeholder 4">
            <a:extLst>
              <a:ext uri="{FF2B5EF4-FFF2-40B4-BE49-F238E27FC236}">
                <a16:creationId xmlns:a16="http://schemas.microsoft.com/office/drawing/2014/main" id="{66E3DE41-E47A-6949-B22D-1FB0974E7626}"/>
              </a:ext>
            </a:extLst>
          </p:cNvPr>
          <p:cNvSpPr>
            <a:spLocks noGrp="1"/>
          </p:cNvSpPr>
          <p:nvPr>
            <p:ph sz="half" idx="2"/>
          </p:nvPr>
        </p:nvSpPr>
        <p:spPr/>
        <p:txBody>
          <a:bodyPr>
            <a:normAutofit fontScale="92500" lnSpcReduction="20000"/>
          </a:bodyPr>
          <a:lstStyle/>
          <a:p>
            <a:r>
              <a:rPr lang="en-US" dirty="0"/>
              <a:t>Use the chat box on the screen that you used to join this presentation</a:t>
            </a:r>
          </a:p>
          <a:p>
            <a:r>
              <a:rPr lang="en-US" dirty="0"/>
              <a:t>At the beginning of your question, indicate the name of the presenter you are directing your question to</a:t>
            </a:r>
          </a:p>
          <a:p>
            <a:r>
              <a:rPr lang="en-US" dirty="0"/>
              <a:t>Example: ”Dr. Barreto, how many….”</a:t>
            </a:r>
          </a:p>
          <a:p>
            <a:endParaRPr lang="en-US" dirty="0"/>
          </a:p>
          <a:p>
            <a:endParaRPr lang="en-US" dirty="0"/>
          </a:p>
          <a:p>
            <a:endParaRPr lang="en-US" dirty="0"/>
          </a:p>
        </p:txBody>
      </p:sp>
      <p:sp>
        <p:nvSpPr>
          <p:cNvPr id="2" name="TextBox 1">
            <a:extLst>
              <a:ext uri="{FF2B5EF4-FFF2-40B4-BE49-F238E27FC236}">
                <a16:creationId xmlns:a16="http://schemas.microsoft.com/office/drawing/2014/main" id="{0C7E0288-00B1-964D-B079-BDD9D285EC29}"/>
              </a:ext>
            </a:extLst>
          </p:cNvPr>
          <p:cNvSpPr txBox="1"/>
          <p:nvPr/>
        </p:nvSpPr>
        <p:spPr>
          <a:xfrm rot="20730067">
            <a:off x="6364605" y="855265"/>
            <a:ext cx="5360250" cy="830997"/>
          </a:xfrm>
          <a:prstGeom prst="rect">
            <a:avLst/>
          </a:prstGeom>
          <a:noFill/>
        </p:spPr>
        <p:txBody>
          <a:bodyPr wrap="none" rtlCol="0">
            <a:spAutoFit/>
          </a:bodyPr>
          <a:lstStyle/>
          <a:p>
            <a:r>
              <a:rPr lang="en-US" sz="2400" dirty="0">
                <a:solidFill>
                  <a:srgbClr val="FF0000"/>
                </a:solidFill>
              </a:rPr>
              <a:t>Carla is providing technical support –</a:t>
            </a:r>
          </a:p>
          <a:p>
            <a:r>
              <a:rPr lang="en-US" sz="2400" dirty="0">
                <a:solidFill>
                  <a:srgbClr val="FF0000"/>
                </a:solidFill>
              </a:rPr>
              <a:t>Thank you, Carla!</a:t>
            </a:r>
          </a:p>
        </p:txBody>
      </p:sp>
    </p:spTree>
    <p:extLst>
      <p:ext uri="{BB962C8B-B14F-4D97-AF65-F5344CB8AC3E}">
        <p14:creationId xmlns:p14="http://schemas.microsoft.com/office/powerpoint/2010/main" val="1182313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D177F-0CF3-6445-B43F-BDBE109D21B4}"/>
              </a:ext>
            </a:extLst>
          </p:cNvPr>
          <p:cNvSpPr>
            <a:spLocks noGrp="1"/>
          </p:cNvSpPr>
          <p:nvPr>
            <p:ph type="title"/>
          </p:nvPr>
        </p:nvSpPr>
        <p:spPr>
          <a:xfrm>
            <a:off x="1357313" y="286604"/>
            <a:ext cx="8533447" cy="1450757"/>
          </a:xfrm>
        </p:spPr>
        <p:txBody>
          <a:bodyPr>
            <a:normAutofit/>
          </a:bodyPr>
          <a:lstStyle/>
          <a:p>
            <a:r>
              <a:rPr lang="en-US" dirty="0"/>
              <a:t>COMMIT!</a:t>
            </a:r>
          </a:p>
        </p:txBody>
      </p:sp>
      <p:graphicFrame>
        <p:nvGraphicFramePr>
          <p:cNvPr id="5" name="Content Placeholder 2">
            <a:extLst>
              <a:ext uri="{FF2B5EF4-FFF2-40B4-BE49-F238E27FC236}">
                <a16:creationId xmlns:a16="http://schemas.microsoft.com/office/drawing/2014/main" id="{028B8AB4-690E-40B4-BA81-FB95B9F84EC2}"/>
              </a:ext>
            </a:extLst>
          </p:cNvPr>
          <p:cNvGraphicFramePr>
            <a:graphicFrameLocks noGrp="1"/>
          </p:cNvGraphicFramePr>
          <p:nvPr>
            <p:ph idx="1"/>
          </p:nvPr>
        </p:nvGraphicFramePr>
        <p:xfrm>
          <a:off x="2346722" y="2098515"/>
          <a:ext cx="75438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0495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1345-EEA7-154D-90AD-1EE9DD18E35B}"/>
              </a:ext>
            </a:extLst>
          </p:cNvPr>
          <p:cNvSpPr>
            <a:spLocks noGrp="1"/>
          </p:cNvSpPr>
          <p:nvPr>
            <p:ph type="title"/>
          </p:nvPr>
        </p:nvSpPr>
        <p:spPr/>
        <p:txBody>
          <a:bodyPr/>
          <a:lstStyle/>
          <a:p>
            <a:r>
              <a:rPr lang="en-US" dirty="0"/>
              <a:t>Case Example: P112 </a:t>
            </a:r>
            <a:r>
              <a:rPr lang="en-US" sz="1400" dirty="0"/>
              <a:t>(Barreto &amp; Gaynor ,2018)</a:t>
            </a:r>
          </a:p>
        </p:txBody>
      </p:sp>
      <p:sp>
        <p:nvSpPr>
          <p:cNvPr id="3" name="Content Placeholder 2">
            <a:extLst>
              <a:ext uri="{FF2B5EF4-FFF2-40B4-BE49-F238E27FC236}">
                <a16:creationId xmlns:a16="http://schemas.microsoft.com/office/drawing/2014/main" id="{E10F0582-2DF9-A848-A9A4-D8B9B676DFA5}"/>
              </a:ext>
            </a:extLst>
          </p:cNvPr>
          <p:cNvSpPr>
            <a:spLocks noGrp="1"/>
          </p:cNvSpPr>
          <p:nvPr>
            <p:ph idx="1"/>
          </p:nvPr>
        </p:nvSpPr>
        <p:spPr/>
        <p:txBody>
          <a:bodyPr>
            <a:normAutofit/>
          </a:bodyPr>
          <a:lstStyle/>
          <a:p>
            <a:pPr>
              <a:buFont typeface="Arial" panose="020B0604020202020204" pitchFamily="34" charset="0"/>
              <a:buChar char="•"/>
            </a:pPr>
            <a:r>
              <a:rPr lang="en-US" sz="2500" dirty="0"/>
              <a:t>19-year-old, African American male</a:t>
            </a:r>
          </a:p>
          <a:p>
            <a:pPr>
              <a:buFont typeface="Arial" panose="020B0604020202020204" pitchFamily="34" charset="0"/>
              <a:buChar char="•"/>
            </a:pPr>
            <a:endParaRPr lang="en-US" sz="2500" dirty="0"/>
          </a:p>
          <a:p>
            <a:pPr>
              <a:buFont typeface="Arial" panose="020B0604020202020204" pitchFamily="34" charset="0"/>
              <a:buChar char="•"/>
            </a:pPr>
            <a:r>
              <a:rPr lang="en-US" sz="2500" dirty="0"/>
              <a:t>Target domain: Nutrition</a:t>
            </a:r>
          </a:p>
        </p:txBody>
      </p:sp>
    </p:spTree>
    <p:extLst>
      <p:ext uri="{BB962C8B-B14F-4D97-AF65-F5344CB8AC3E}">
        <p14:creationId xmlns:p14="http://schemas.microsoft.com/office/powerpoint/2010/main" val="3546340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610" y="73748"/>
            <a:ext cx="7269480" cy="1325562"/>
          </a:xfrm>
        </p:spPr>
        <p:txBody>
          <a:bodyPr>
            <a:normAutofit/>
          </a:bodyPr>
          <a:lstStyle/>
          <a:p>
            <a:r>
              <a:rPr lang="en-US" sz="4500" dirty="0"/>
              <a:t>Matrix </a:t>
            </a:r>
            <a:r>
              <a:rPr lang="en-US" sz="2000" dirty="0"/>
              <a:t>(Barreto &amp; Gaynor, 2018)</a:t>
            </a:r>
          </a:p>
        </p:txBody>
      </p:sp>
      <p:sp>
        <p:nvSpPr>
          <p:cNvPr id="10" name="Frame 9">
            <a:extLst>
              <a:ext uri="{FF2B5EF4-FFF2-40B4-BE49-F238E27FC236}">
                <a16:creationId xmlns:a16="http://schemas.microsoft.com/office/drawing/2014/main" id="{BE4DD742-A66D-1742-B8F8-01A666925E63}"/>
              </a:ext>
            </a:extLst>
          </p:cNvPr>
          <p:cNvSpPr/>
          <p:nvPr/>
        </p:nvSpPr>
        <p:spPr>
          <a:xfrm>
            <a:off x="2770908" y="1399310"/>
            <a:ext cx="3383280" cy="2194560"/>
          </a:xfrm>
          <a:prstGeom prst="frame">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solidFill>
                <a:schemeClr val="tx1"/>
              </a:solidFill>
            </a:endParaRPr>
          </a:p>
        </p:txBody>
      </p:sp>
      <p:pic>
        <p:nvPicPr>
          <p:cNvPr id="9" name="Content Placeholder 8">
            <a:extLst>
              <a:ext uri="{FF2B5EF4-FFF2-40B4-BE49-F238E27FC236}">
                <a16:creationId xmlns:a16="http://schemas.microsoft.com/office/drawing/2014/main" id="{3710EB2C-F424-E140-9C0D-0E780281B7A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48" t="15267" r="400" b="5474"/>
          <a:stretch/>
        </p:blipFill>
        <p:spPr>
          <a:xfrm>
            <a:off x="1411959" y="1034543"/>
            <a:ext cx="9484457" cy="5823457"/>
          </a:xfrm>
        </p:spPr>
      </p:pic>
    </p:spTree>
    <p:extLst>
      <p:ext uri="{BB962C8B-B14F-4D97-AF65-F5344CB8AC3E}">
        <p14:creationId xmlns:p14="http://schemas.microsoft.com/office/powerpoint/2010/main" val="2841514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500" dirty="0"/>
              <a:t>Commitment Statement </a:t>
            </a:r>
            <a:r>
              <a:rPr lang="en-US" sz="1500" dirty="0"/>
              <a:t>(Barreto &amp; Gaynor, 2018)</a:t>
            </a:r>
          </a:p>
        </p:txBody>
      </p:sp>
      <p:pic>
        <p:nvPicPr>
          <p:cNvPr id="5" name="Content Placeholder 4">
            <a:extLst>
              <a:ext uri="{FF2B5EF4-FFF2-40B4-BE49-F238E27FC236}">
                <a16:creationId xmlns:a16="http://schemas.microsoft.com/office/drawing/2014/main" id="{BA43589E-D488-2F45-8BC4-EE9EB370226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277" b="23975"/>
          <a:stretch/>
        </p:blipFill>
        <p:spPr>
          <a:xfrm>
            <a:off x="2340570" y="1414463"/>
            <a:ext cx="6709912" cy="5622383"/>
          </a:xfrm>
        </p:spPr>
      </p:pic>
    </p:spTree>
    <p:extLst>
      <p:ext uri="{BB962C8B-B14F-4D97-AF65-F5344CB8AC3E}">
        <p14:creationId xmlns:p14="http://schemas.microsoft.com/office/powerpoint/2010/main" val="2964000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2F20B-E4CB-A341-B4D7-71A996240DCF}"/>
              </a:ext>
            </a:extLst>
          </p:cNvPr>
          <p:cNvSpPr>
            <a:spLocks noGrp="1"/>
          </p:cNvSpPr>
          <p:nvPr>
            <p:ph type="title"/>
          </p:nvPr>
        </p:nvSpPr>
        <p:spPr/>
        <p:txBody>
          <a:bodyPr/>
          <a:lstStyle/>
          <a:p>
            <a:r>
              <a:rPr lang="en-US" dirty="0"/>
              <a:t>Case Example: Results</a:t>
            </a:r>
          </a:p>
        </p:txBody>
      </p:sp>
      <p:sp>
        <p:nvSpPr>
          <p:cNvPr id="3" name="Content Placeholder 2">
            <a:extLst>
              <a:ext uri="{FF2B5EF4-FFF2-40B4-BE49-F238E27FC236}">
                <a16:creationId xmlns:a16="http://schemas.microsoft.com/office/drawing/2014/main" id="{13212D6A-3E96-094A-A226-E55A17441DC5}"/>
              </a:ext>
            </a:extLst>
          </p:cNvPr>
          <p:cNvSpPr>
            <a:spLocks noGrp="1"/>
          </p:cNvSpPr>
          <p:nvPr>
            <p:ph sz="half" idx="1"/>
          </p:nvPr>
        </p:nvSpPr>
        <p:spPr>
          <a:xfrm>
            <a:off x="914400" y="2000250"/>
            <a:ext cx="5138928" cy="4171950"/>
          </a:xfrm>
        </p:spPr>
        <p:txBody>
          <a:bodyPr>
            <a:noAutofit/>
          </a:bodyPr>
          <a:lstStyle/>
          <a:p>
            <a:pPr marL="0" indent="0">
              <a:buNone/>
            </a:pPr>
            <a:r>
              <a:rPr lang="en-US" sz="1600" b="1" dirty="0"/>
              <a:t>Confidence </a:t>
            </a:r>
            <a:r>
              <a:rPr lang="en-US" sz="1600" dirty="0"/>
              <a:t>(Likert scale 0-10):</a:t>
            </a:r>
          </a:p>
          <a:p>
            <a:pPr lvl="1">
              <a:buFont typeface="Arial" panose="020B0604020202020204" pitchFamily="34" charset="0"/>
              <a:buChar char="•"/>
            </a:pPr>
            <a:r>
              <a:rPr lang="en-US" sz="1600" dirty="0"/>
              <a:t>Pre-session: 6</a:t>
            </a:r>
          </a:p>
          <a:p>
            <a:pPr lvl="1">
              <a:buFont typeface="Arial" panose="020B0604020202020204" pitchFamily="34" charset="0"/>
              <a:buChar char="•"/>
            </a:pPr>
            <a:r>
              <a:rPr lang="en-US" sz="1600" dirty="0"/>
              <a:t>Post-session: </a:t>
            </a:r>
            <a:r>
              <a:rPr lang="en-US" sz="1600" dirty="0">
                <a:solidFill>
                  <a:srgbClr val="FF0000"/>
                </a:solidFill>
              </a:rPr>
              <a:t>10</a:t>
            </a:r>
          </a:p>
          <a:p>
            <a:pPr marL="0" indent="0">
              <a:buNone/>
            </a:pPr>
            <a:r>
              <a:rPr lang="en-US" sz="1600" b="1" dirty="0"/>
              <a:t>Amount of calories </a:t>
            </a:r>
            <a:r>
              <a:rPr lang="en-US" sz="1600" dirty="0"/>
              <a:t>(Out of 30 days): </a:t>
            </a:r>
          </a:p>
          <a:p>
            <a:pPr lvl="1">
              <a:buFont typeface="Arial" panose="020B0604020202020204" pitchFamily="34" charset="0"/>
              <a:buChar char="•"/>
            </a:pPr>
            <a:r>
              <a:rPr lang="en-US" sz="1600" dirty="0"/>
              <a:t>Pre-session: 7-9 days</a:t>
            </a:r>
          </a:p>
          <a:p>
            <a:pPr lvl="1">
              <a:buFont typeface="Arial" panose="020B0604020202020204" pitchFamily="34" charset="0"/>
              <a:buChar char="•"/>
            </a:pPr>
            <a:r>
              <a:rPr lang="en-US" sz="1600" dirty="0"/>
              <a:t>30-days: </a:t>
            </a:r>
            <a:r>
              <a:rPr lang="en-US" sz="1600" dirty="0">
                <a:solidFill>
                  <a:srgbClr val="FF0000"/>
                </a:solidFill>
              </a:rPr>
              <a:t>25–27 days</a:t>
            </a:r>
          </a:p>
          <a:p>
            <a:pPr marL="0" indent="0">
              <a:buNone/>
            </a:pPr>
            <a:r>
              <a:rPr lang="en-US" sz="1600" b="1" dirty="0"/>
              <a:t>Fruit servings:</a:t>
            </a:r>
          </a:p>
          <a:p>
            <a:pPr lvl="1">
              <a:buFont typeface="Arial" panose="020B0604020202020204" pitchFamily="34" charset="0"/>
              <a:buChar char="•"/>
            </a:pPr>
            <a:r>
              <a:rPr lang="en-US" sz="1600" dirty="0"/>
              <a:t>Pre-session: 1-3 days</a:t>
            </a:r>
          </a:p>
          <a:p>
            <a:pPr lvl="1">
              <a:buFont typeface="Arial" panose="020B0604020202020204" pitchFamily="34" charset="0"/>
              <a:buChar char="•"/>
            </a:pPr>
            <a:r>
              <a:rPr lang="en-US" sz="1600" dirty="0"/>
              <a:t>30-days: </a:t>
            </a:r>
            <a:r>
              <a:rPr lang="en-US" sz="1600" dirty="0">
                <a:solidFill>
                  <a:srgbClr val="FF0000"/>
                </a:solidFill>
              </a:rPr>
              <a:t>10-12 days</a:t>
            </a:r>
          </a:p>
          <a:p>
            <a:pPr marL="0">
              <a:buNone/>
            </a:pPr>
            <a:r>
              <a:rPr lang="en-US" sz="1600" b="1" dirty="0"/>
              <a:t>Vegetable servings: </a:t>
            </a:r>
          </a:p>
          <a:p>
            <a:pPr lvl="1">
              <a:buFont typeface="Arial" panose="020B0604020202020204" pitchFamily="34" charset="0"/>
              <a:buChar char="•"/>
            </a:pPr>
            <a:r>
              <a:rPr lang="en-US" sz="1600" dirty="0"/>
              <a:t>Pre-session: 1-3 days</a:t>
            </a:r>
          </a:p>
          <a:p>
            <a:pPr lvl="1">
              <a:buFont typeface="Arial" panose="020B0604020202020204" pitchFamily="34" charset="0"/>
              <a:buChar char="•"/>
            </a:pPr>
            <a:r>
              <a:rPr lang="en-US" sz="1600" dirty="0"/>
              <a:t>30-days: </a:t>
            </a:r>
            <a:r>
              <a:rPr lang="en-US" sz="1600" dirty="0">
                <a:solidFill>
                  <a:srgbClr val="FF0000"/>
                </a:solidFill>
              </a:rPr>
              <a:t>13-15 days</a:t>
            </a:r>
          </a:p>
          <a:p>
            <a:endParaRPr lang="en-US" sz="1600" dirty="0"/>
          </a:p>
        </p:txBody>
      </p:sp>
      <p:sp>
        <p:nvSpPr>
          <p:cNvPr id="4" name="Content Placeholder 3">
            <a:extLst>
              <a:ext uri="{FF2B5EF4-FFF2-40B4-BE49-F238E27FC236}">
                <a16:creationId xmlns:a16="http://schemas.microsoft.com/office/drawing/2014/main" id="{3A4F42B9-6F22-F448-B29A-B8D65693D700}"/>
              </a:ext>
            </a:extLst>
          </p:cNvPr>
          <p:cNvSpPr>
            <a:spLocks noGrp="1"/>
          </p:cNvSpPr>
          <p:nvPr>
            <p:ph sz="half" idx="2"/>
          </p:nvPr>
        </p:nvSpPr>
        <p:spPr>
          <a:xfrm>
            <a:off x="6096000" y="1457326"/>
            <a:ext cx="5316092" cy="4985100"/>
          </a:xfrm>
        </p:spPr>
        <p:txBody>
          <a:bodyPr>
            <a:noAutofit/>
          </a:bodyPr>
          <a:lstStyle/>
          <a:p>
            <a:pPr marL="0" indent="0">
              <a:buNone/>
            </a:pPr>
            <a:r>
              <a:rPr lang="en-US" sz="1600" b="1" dirty="0"/>
              <a:t>Breakfast:</a:t>
            </a:r>
          </a:p>
          <a:p>
            <a:pPr lvl="1">
              <a:buFont typeface="Arial" panose="020B0604020202020204" pitchFamily="34" charset="0"/>
              <a:buChar char="•"/>
            </a:pPr>
            <a:r>
              <a:rPr lang="en-US" sz="1600" dirty="0"/>
              <a:t>Pre-session: 0 days</a:t>
            </a:r>
          </a:p>
          <a:p>
            <a:pPr lvl="1">
              <a:buFont typeface="Arial" panose="020B0604020202020204" pitchFamily="34" charset="0"/>
              <a:buChar char="•"/>
            </a:pPr>
            <a:r>
              <a:rPr lang="en-US" sz="1600" dirty="0"/>
              <a:t>30 days: </a:t>
            </a:r>
            <a:r>
              <a:rPr lang="en-US" sz="1600" dirty="0">
                <a:solidFill>
                  <a:srgbClr val="FF0000"/>
                </a:solidFill>
              </a:rPr>
              <a:t>22-24 days</a:t>
            </a:r>
          </a:p>
          <a:p>
            <a:pPr marL="0" indent="0">
              <a:buNone/>
            </a:pPr>
            <a:r>
              <a:rPr lang="en-US" sz="1600" b="1" dirty="0"/>
              <a:t>Fast food:</a:t>
            </a:r>
          </a:p>
          <a:p>
            <a:pPr lvl="1">
              <a:buFont typeface="Arial" panose="020B0604020202020204" pitchFamily="34" charset="0"/>
              <a:buChar char="•"/>
            </a:pPr>
            <a:r>
              <a:rPr lang="en-US" sz="1600" dirty="0"/>
              <a:t>Pre-session: 4-6 days</a:t>
            </a:r>
          </a:p>
          <a:p>
            <a:pPr lvl="1">
              <a:buFont typeface="Arial" panose="020B0604020202020204" pitchFamily="34" charset="0"/>
              <a:buChar char="•"/>
            </a:pPr>
            <a:r>
              <a:rPr lang="en-US" sz="1600" dirty="0"/>
              <a:t>30 days: </a:t>
            </a:r>
            <a:r>
              <a:rPr lang="en-US" sz="1600" dirty="0">
                <a:solidFill>
                  <a:srgbClr val="FF0000"/>
                </a:solidFill>
              </a:rPr>
              <a:t>0 days</a:t>
            </a:r>
          </a:p>
          <a:p>
            <a:pPr lvl="1">
              <a:buFont typeface="Arial" panose="020B0604020202020204" pitchFamily="34" charset="0"/>
              <a:buChar char="•"/>
            </a:pPr>
            <a:endParaRPr lang="en-US" sz="1600" dirty="0">
              <a:solidFill>
                <a:srgbClr val="FF0000"/>
              </a:solidFill>
            </a:endParaRPr>
          </a:p>
          <a:p>
            <a:pPr marL="0" indent="0">
              <a:buNone/>
            </a:pPr>
            <a:r>
              <a:rPr lang="en-US" sz="1600" dirty="0"/>
              <a:t>*P112 reported his exercise and sleep also showed changed in the 30 days following the ACT session. </a:t>
            </a:r>
          </a:p>
          <a:p>
            <a:pPr marL="0" indent="0">
              <a:buNone/>
            </a:pPr>
            <a:r>
              <a:rPr lang="en-US" sz="1600" b="1" dirty="0"/>
              <a:t>Strenuous exercise:               Moderate exercise:</a:t>
            </a:r>
          </a:p>
          <a:p>
            <a:pPr lvl="1">
              <a:buFont typeface="Arial" panose="020B0604020202020204" pitchFamily="34" charset="0"/>
              <a:buChar char="•"/>
            </a:pPr>
            <a:r>
              <a:rPr lang="en-US" sz="1600" dirty="0"/>
              <a:t>Pre-session: 1-3 days.          Pre-session: 0 days</a:t>
            </a:r>
          </a:p>
          <a:p>
            <a:pPr lvl="1">
              <a:buFont typeface="Arial" panose="020B0604020202020204" pitchFamily="34" charset="0"/>
              <a:buChar char="•"/>
            </a:pPr>
            <a:r>
              <a:rPr lang="en-US" sz="1600" dirty="0"/>
              <a:t>30-days: </a:t>
            </a:r>
            <a:r>
              <a:rPr lang="en-US" sz="1600" dirty="0">
                <a:solidFill>
                  <a:srgbClr val="FF0000"/>
                </a:solidFill>
              </a:rPr>
              <a:t>10-12 days             </a:t>
            </a:r>
            <a:r>
              <a:rPr lang="en-US" sz="1600" dirty="0"/>
              <a:t>30-days: </a:t>
            </a:r>
            <a:r>
              <a:rPr lang="en-US" sz="1600" dirty="0">
                <a:solidFill>
                  <a:srgbClr val="FF0000"/>
                </a:solidFill>
              </a:rPr>
              <a:t>10-12 days</a:t>
            </a:r>
          </a:p>
          <a:p>
            <a:pPr marL="0" indent="0">
              <a:buNone/>
            </a:pPr>
            <a:r>
              <a:rPr lang="en-US" sz="1600" b="1" dirty="0"/>
              <a:t>Sleep (7+ hours):</a:t>
            </a:r>
          </a:p>
          <a:p>
            <a:pPr lvl="1">
              <a:buFont typeface="Arial" panose="020B0604020202020204" pitchFamily="34" charset="0"/>
              <a:buChar char="•"/>
            </a:pPr>
            <a:r>
              <a:rPr lang="en-US" sz="1600" dirty="0"/>
              <a:t>Pre-session: 7-9 days</a:t>
            </a:r>
          </a:p>
          <a:p>
            <a:pPr lvl="1">
              <a:buFont typeface="Arial" panose="020B0604020202020204" pitchFamily="34" charset="0"/>
              <a:buChar char="•"/>
            </a:pPr>
            <a:r>
              <a:rPr lang="en-US" sz="1600" dirty="0"/>
              <a:t>30-days: </a:t>
            </a:r>
            <a:r>
              <a:rPr lang="en-US" sz="1600" dirty="0">
                <a:solidFill>
                  <a:srgbClr val="FF0000"/>
                </a:solidFill>
              </a:rPr>
              <a:t>13-15 days</a:t>
            </a:r>
          </a:p>
          <a:p>
            <a:pPr marL="201168" lvl="1" indent="0">
              <a:buNone/>
            </a:pPr>
            <a:endParaRPr lang="en-US" sz="1600" dirty="0">
              <a:solidFill>
                <a:srgbClr val="FF0000"/>
              </a:solidFill>
            </a:endParaRPr>
          </a:p>
          <a:p>
            <a:endParaRPr lang="en-US" sz="1600" dirty="0"/>
          </a:p>
        </p:txBody>
      </p:sp>
    </p:spTree>
    <p:extLst>
      <p:ext uri="{BB962C8B-B14F-4D97-AF65-F5344CB8AC3E}">
        <p14:creationId xmlns:p14="http://schemas.microsoft.com/office/powerpoint/2010/main" val="2182068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5F97D-87A3-CE4A-9C83-51B6EE567771}"/>
              </a:ext>
            </a:extLst>
          </p:cNvPr>
          <p:cNvSpPr>
            <a:spLocks noGrp="1"/>
          </p:cNvSpPr>
          <p:nvPr>
            <p:ph type="title"/>
          </p:nvPr>
        </p:nvSpPr>
        <p:spPr/>
        <p:txBody>
          <a:bodyPr/>
          <a:lstStyle/>
          <a:p>
            <a:r>
              <a:rPr lang="en-US" dirty="0"/>
              <a:t>Future Directions</a:t>
            </a:r>
          </a:p>
        </p:txBody>
      </p:sp>
      <p:sp>
        <p:nvSpPr>
          <p:cNvPr id="3" name="Content Placeholder 2">
            <a:extLst>
              <a:ext uri="{FF2B5EF4-FFF2-40B4-BE49-F238E27FC236}">
                <a16:creationId xmlns:a16="http://schemas.microsoft.com/office/drawing/2014/main" id="{1AC04178-77DA-9F44-93FA-83DC0456BCA0}"/>
              </a:ext>
            </a:extLst>
          </p:cNvPr>
          <p:cNvSpPr>
            <a:spLocks noGrp="1"/>
          </p:cNvSpPr>
          <p:nvPr>
            <p:ph idx="1"/>
          </p:nvPr>
        </p:nvSpPr>
        <p:spPr/>
        <p:txBody>
          <a:bodyPr>
            <a:normAutofit lnSpcReduction="10000"/>
          </a:bodyPr>
          <a:lstStyle/>
          <a:p>
            <a:pPr lvl="1"/>
            <a:r>
              <a:rPr lang="en-US" dirty="0"/>
              <a:t>Upcoming pilot study will examine the effects of ACT as a brief intervention for diabetes-related distress and self-management in adolescents with T1D within Yale New Haven Hospital’s Pediatric Diabetes Clinic. </a:t>
            </a:r>
          </a:p>
          <a:p>
            <a:pPr marL="201168" lvl="1" indent="0">
              <a:buNone/>
            </a:pPr>
            <a:endParaRPr lang="en-US" dirty="0"/>
          </a:p>
          <a:p>
            <a:pPr marL="201168" lvl="1" indent="0">
              <a:buNone/>
            </a:pPr>
            <a:endParaRPr lang="en-US" dirty="0"/>
          </a:p>
          <a:p>
            <a:pPr lvl="1"/>
            <a:r>
              <a:rPr lang="en-US" dirty="0"/>
              <a:t>ACT session will be adapted from the one session ACT protocol used in the Barreto et al. (2019) and Barreto &amp; Gaynor (2018) studies.  </a:t>
            </a:r>
          </a:p>
          <a:p>
            <a:pPr marL="201168" lvl="1" indent="0">
              <a:buNone/>
            </a:pPr>
            <a:endParaRPr lang="en-US" dirty="0"/>
          </a:p>
          <a:p>
            <a:pPr marL="201168" lvl="1" indent="0">
              <a:buNone/>
            </a:pPr>
            <a:endParaRPr lang="en-US" dirty="0"/>
          </a:p>
          <a:p>
            <a:pPr lvl="2"/>
            <a:endParaRPr lang="en-US" sz="1800" dirty="0"/>
          </a:p>
          <a:p>
            <a:endParaRPr lang="en-US" sz="1800" dirty="0"/>
          </a:p>
          <a:p>
            <a:endParaRPr lang="en-US" dirty="0"/>
          </a:p>
        </p:txBody>
      </p:sp>
    </p:spTree>
    <p:extLst>
      <p:ext uri="{BB962C8B-B14F-4D97-AF65-F5344CB8AC3E}">
        <p14:creationId xmlns:p14="http://schemas.microsoft.com/office/powerpoint/2010/main" val="2943060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63CEE-9FC8-4743-B7C9-EEF6F679EAB7}"/>
              </a:ext>
            </a:extLst>
          </p:cNvPr>
          <p:cNvSpPr>
            <a:spLocks noGrp="1"/>
          </p:cNvSpPr>
          <p:nvPr>
            <p:ph type="title"/>
          </p:nvPr>
        </p:nvSpPr>
        <p:spPr>
          <a:xfrm>
            <a:off x="811706" y="1749972"/>
            <a:ext cx="10780072" cy="3553547"/>
          </a:xfrm>
        </p:spPr>
        <p:txBody>
          <a:bodyPr>
            <a:normAutofit fontScale="90000"/>
          </a:bodyPr>
          <a:lstStyle/>
          <a:p>
            <a:pPr>
              <a:lnSpc>
                <a:spcPct val="100000"/>
              </a:lnSpc>
              <a:spcBef>
                <a:spcPts val="0"/>
              </a:spcBef>
            </a:pPr>
            <a:r>
              <a:rPr lang="en-US" sz="3100" b="1" dirty="0"/>
              <a:t>A Single-Session of ACT for Health-Related Behavior Change: Results of an Open Clinical Trial and Randomized Controlled Trial with Collegians</a:t>
            </a:r>
            <a:br>
              <a:rPr lang="en-US" sz="3100" b="1" dirty="0"/>
            </a:br>
            <a:br>
              <a:rPr lang="en-US" sz="3100" b="1" dirty="0"/>
            </a:br>
            <a:r>
              <a:rPr lang="en-US" sz="2700" dirty="0"/>
              <a:t>Scott T. Gaynor, PhD			Monica </a:t>
            </a:r>
            <a:r>
              <a:rPr lang="en-US" sz="2700" dirty="0" err="1"/>
              <a:t>Barreto</a:t>
            </a:r>
            <a:r>
              <a:rPr lang="en-US" sz="2700" dirty="0"/>
              <a:t>, PhD</a:t>
            </a:r>
            <a:br>
              <a:rPr lang="en-US" sz="2700" dirty="0"/>
            </a:br>
            <a:r>
              <a:rPr lang="en-US" sz="2700" dirty="0"/>
              <a:t>Professor					Assistant Professor</a:t>
            </a:r>
            <a:br>
              <a:rPr lang="en-US" sz="2700" dirty="0"/>
            </a:br>
            <a:r>
              <a:rPr lang="en-US" sz="2700" dirty="0"/>
              <a:t>Western Michigan University		Yale Child Study Center</a:t>
            </a:r>
            <a:br>
              <a:rPr lang="en-US" sz="2700" dirty="0"/>
            </a:br>
            <a:r>
              <a:rPr lang="en-US" sz="2700" dirty="0"/>
              <a:t>scott.gaynor@wmich.edu 			monica.barreto@yale.edu</a:t>
            </a:r>
            <a:br>
              <a:rPr lang="en-US" sz="2700" dirty="0"/>
            </a:br>
            <a:br>
              <a:rPr lang="en-US" sz="2700" dirty="0"/>
            </a:br>
            <a:endParaRPr lang="en-US" sz="2700" dirty="0"/>
          </a:p>
        </p:txBody>
      </p:sp>
    </p:spTree>
    <p:extLst>
      <p:ext uri="{BB962C8B-B14F-4D97-AF65-F5344CB8AC3E}">
        <p14:creationId xmlns:p14="http://schemas.microsoft.com/office/powerpoint/2010/main" val="3697859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Values-Based Research Agenda</a:t>
            </a:r>
          </a:p>
        </p:txBody>
      </p:sp>
      <p:sp>
        <p:nvSpPr>
          <p:cNvPr id="3" name="Content Placeholder 2"/>
          <p:cNvSpPr>
            <a:spLocks noGrp="1"/>
          </p:cNvSpPr>
          <p:nvPr>
            <p:ph idx="1"/>
          </p:nvPr>
        </p:nvSpPr>
        <p:spPr>
          <a:xfrm>
            <a:off x="1115568" y="2478024"/>
            <a:ext cx="5307422" cy="3694176"/>
          </a:xfrm>
        </p:spPr>
        <p:txBody>
          <a:bodyPr/>
          <a:lstStyle/>
          <a:p>
            <a:r>
              <a:rPr lang="en-US" dirty="0"/>
              <a:t>Value – health &amp; wellness</a:t>
            </a:r>
          </a:p>
          <a:p>
            <a:r>
              <a:rPr lang="en-US" dirty="0"/>
              <a:t>Ultimate Goal – impact population health</a:t>
            </a:r>
          </a:p>
          <a:p>
            <a:r>
              <a:rPr lang="en-US" dirty="0"/>
              <a:t>Proximal goal – develop and evaluate a single-session ACT protocol </a:t>
            </a:r>
          </a:p>
        </p:txBody>
      </p:sp>
      <p:pic>
        <p:nvPicPr>
          <p:cNvPr id="3074" name="Picture 2" descr="story_1_header"/>
          <p:cNvPicPr>
            <a:picLocks noChangeAspect="1" noChangeArrowheads="1"/>
          </p:cNvPicPr>
          <p:nvPr/>
        </p:nvPicPr>
        <p:blipFill rotWithShape="1">
          <a:blip r:embed="rId2">
            <a:extLst>
              <a:ext uri="{28A0092B-C50C-407E-A947-70E740481C1C}">
                <a14:useLocalDpi xmlns:a14="http://schemas.microsoft.com/office/drawing/2010/main" val="0"/>
              </a:ext>
            </a:extLst>
          </a:blip>
          <a:srcRect l="5247" t="3922" r="4092" b="3288"/>
          <a:stretch/>
        </p:blipFill>
        <p:spPr bwMode="auto">
          <a:xfrm>
            <a:off x="6700345" y="2478024"/>
            <a:ext cx="4792717" cy="291662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6422990" y="5728957"/>
            <a:ext cx="6096000" cy="246221"/>
          </a:xfrm>
          <a:prstGeom prst="rect">
            <a:avLst/>
          </a:prstGeom>
        </p:spPr>
        <p:txBody>
          <a:bodyPr>
            <a:spAutoFit/>
          </a:bodyPr>
          <a:lstStyle/>
          <a:p>
            <a:r>
              <a:rPr lang="en-US" sz="1000" dirty="0">
                <a:hlinkClick r:id="rId3"/>
              </a:rPr>
              <a:t>https://www.digitalhealth.net/2019/07/advisory-series-population-health-management-2/</a:t>
            </a:r>
            <a:endParaRPr lang="en-US" sz="1000" dirty="0"/>
          </a:p>
        </p:txBody>
      </p:sp>
    </p:spTree>
    <p:extLst>
      <p:ext uri="{BB962C8B-B14F-4D97-AF65-F5344CB8AC3E}">
        <p14:creationId xmlns:p14="http://schemas.microsoft.com/office/powerpoint/2010/main" val="854741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Progressive Research Plan</a:t>
            </a:r>
          </a:p>
        </p:txBody>
      </p:sp>
      <p:sp>
        <p:nvSpPr>
          <p:cNvPr id="3" name="Content Placeholder 2"/>
          <p:cNvSpPr>
            <a:spLocks noGrp="1"/>
          </p:cNvSpPr>
          <p:nvPr>
            <p:ph idx="1"/>
          </p:nvPr>
        </p:nvSpPr>
        <p:spPr/>
        <p:txBody>
          <a:bodyPr/>
          <a:lstStyle/>
          <a:p>
            <a:r>
              <a:rPr lang="en-US" dirty="0"/>
              <a:t>Feasibility</a:t>
            </a:r>
          </a:p>
          <a:p>
            <a:r>
              <a:rPr lang="en-US" dirty="0"/>
              <a:t>Efficacy</a:t>
            </a:r>
          </a:p>
          <a:p>
            <a:r>
              <a:rPr lang="en-US" dirty="0"/>
              <a:t>Effectiveness</a:t>
            </a:r>
          </a:p>
          <a:p>
            <a:r>
              <a:rPr lang="en-US" dirty="0"/>
              <a:t>Efficiency</a:t>
            </a:r>
          </a:p>
          <a:p>
            <a:pPr marL="0" indent="0">
              <a:buNone/>
            </a:pPr>
            <a:r>
              <a:rPr lang="en-US" dirty="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998" y="2478024"/>
            <a:ext cx="6657975" cy="2457450"/>
          </a:xfrm>
          <a:prstGeom prst="rect">
            <a:avLst/>
          </a:prstGeom>
        </p:spPr>
      </p:pic>
      <p:sp>
        <p:nvSpPr>
          <p:cNvPr id="5" name="Rectangle 4"/>
          <p:cNvSpPr/>
          <p:nvPr/>
        </p:nvSpPr>
        <p:spPr>
          <a:xfrm>
            <a:off x="8845322" y="4995174"/>
            <a:ext cx="2800831" cy="369332"/>
          </a:xfrm>
          <a:prstGeom prst="rect">
            <a:avLst/>
          </a:prstGeom>
        </p:spPr>
        <p:txBody>
          <a:bodyPr wrap="none">
            <a:spAutoFit/>
          </a:bodyPr>
          <a:lstStyle/>
          <a:p>
            <a:r>
              <a:rPr lang="en-US" dirty="0"/>
              <a:t>(Lam &amp; </a:t>
            </a:r>
            <a:r>
              <a:rPr lang="en-US" dirty="0" err="1"/>
              <a:t>Annemans</a:t>
            </a:r>
            <a:r>
              <a:rPr lang="en-US" dirty="0"/>
              <a:t>, 2007)</a:t>
            </a:r>
          </a:p>
        </p:txBody>
      </p:sp>
    </p:spTree>
    <p:extLst>
      <p:ext uri="{BB962C8B-B14F-4D97-AF65-F5344CB8AC3E}">
        <p14:creationId xmlns:p14="http://schemas.microsoft.com/office/powerpoint/2010/main" val="3073884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Targeting Health-Related Behaviors</a:t>
            </a:r>
          </a:p>
        </p:txBody>
      </p:sp>
      <p:sp>
        <p:nvSpPr>
          <p:cNvPr id="4" name="Content Placeholder 3"/>
          <p:cNvSpPr>
            <a:spLocks noGrp="1"/>
          </p:cNvSpPr>
          <p:nvPr>
            <p:ph idx="1"/>
          </p:nvPr>
        </p:nvSpPr>
        <p:spPr>
          <a:xfrm>
            <a:off x="780868" y="2253208"/>
            <a:ext cx="10168128" cy="3694176"/>
          </a:xfrm>
        </p:spPr>
        <p:txBody>
          <a:bodyPr>
            <a:normAutofit/>
          </a:bodyPr>
          <a:lstStyle/>
          <a:p>
            <a:r>
              <a:rPr lang="en-US" dirty="0"/>
              <a:t>Physical activity, nutrition, sleep, and alcohol &amp; tobacco use are key health-related behaviors for chronic disease prevention (Liu et al., 2016).</a:t>
            </a:r>
          </a:p>
          <a:p>
            <a:r>
              <a:rPr lang="en-US" dirty="0"/>
              <a:t>Problematic behavior patterns are apparent in collegian samples (American College Health Association, 2015)  </a:t>
            </a:r>
          </a:p>
        </p:txBody>
      </p:sp>
      <p:pic>
        <p:nvPicPr>
          <p:cNvPr id="5122" name="Picture 2" descr="Promodor No Smoking Stickers 6 in. Circular Vinyl Decals (4-Pac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1820" y="5123793"/>
            <a:ext cx="1734207" cy="173420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acts about moderate drinking | CD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028" y="5259597"/>
            <a:ext cx="1761323" cy="159840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acts about moderate drinking | CD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0687" y="5259598"/>
            <a:ext cx="1756484" cy="15984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9931966" y="58017"/>
            <a:ext cx="2034061" cy="1852294"/>
          </a:xfrm>
          <a:prstGeom prst="rect">
            <a:avLst/>
          </a:prstGeom>
        </p:spPr>
      </p:pic>
      <p:pic>
        <p:nvPicPr>
          <p:cNvPr id="5130" name="Picture 10" descr="Exercise border clipart - Cliparting.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93" y="5486399"/>
            <a:ext cx="3343275" cy="137160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Sleep Clipart - Sleeping Clipart Black And White Transparent ..."/>
          <p:cNvPicPr>
            <a:picLocks noChangeAspect="1" noChangeArrowheads="1"/>
          </p:cNvPicPr>
          <p:nvPr/>
        </p:nvPicPr>
        <p:blipFill rotWithShape="1">
          <a:blip r:embed="rId7">
            <a:extLst>
              <a:ext uri="{28A0092B-C50C-407E-A947-70E740481C1C}">
                <a14:useLocalDpi xmlns:a14="http://schemas.microsoft.com/office/drawing/2010/main" val="0"/>
              </a:ext>
            </a:extLst>
          </a:blip>
          <a:srcRect l="6697"/>
          <a:stretch/>
        </p:blipFill>
        <p:spPr bwMode="auto">
          <a:xfrm>
            <a:off x="10452538" y="2977361"/>
            <a:ext cx="1739461" cy="146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787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D7A97-9437-A745-9145-7C72AC142EAA}"/>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9522CA93-F26D-6145-AA84-BF2FDC30356C}"/>
              </a:ext>
            </a:extLst>
          </p:cNvPr>
          <p:cNvSpPr>
            <a:spLocks noGrp="1"/>
          </p:cNvSpPr>
          <p:nvPr>
            <p:ph idx="1"/>
          </p:nvPr>
        </p:nvSpPr>
        <p:spPr/>
        <p:txBody>
          <a:bodyPr>
            <a:normAutofit fontScale="77500" lnSpcReduction="20000"/>
          </a:bodyPr>
          <a:lstStyle/>
          <a:p>
            <a:r>
              <a:rPr lang="en-US" dirty="0"/>
              <a:t>Presenters will share findings related to the promise of  FACT for improving health outcomes for a variety of patients in a variety of treatment settings. </a:t>
            </a:r>
          </a:p>
          <a:p>
            <a:r>
              <a:rPr lang="en-US" dirty="0"/>
              <a:t>Dr. Barreto will describe a protocol for delivering a single-session of ACT for health-related behavior change and provide a case example. </a:t>
            </a:r>
          </a:p>
          <a:p>
            <a:r>
              <a:rPr lang="en-US" dirty="0"/>
              <a:t>Dr. Gaynor will describe results of two studies examining the efficacy of the single-session ACT protocol with collegians</a:t>
            </a:r>
          </a:p>
          <a:p>
            <a:r>
              <a:rPr lang="en-US" dirty="0"/>
              <a:t>Dr. Kanzler will present data from a pilot randomized controlled trial assessing the impact of a 4-session FACT group visit for primary care patients with chronic pain. </a:t>
            </a:r>
          </a:p>
        </p:txBody>
      </p:sp>
    </p:spTree>
    <p:extLst>
      <p:ext uri="{BB962C8B-B14F-4D97-AF65-F5344CB8AC3E}">
        <p14:creationId xmlns:p14="http://schemas.microsoft.com/office/powerpoint/2010/main" val="3374734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ACT vs. A Matched Comparison Group (MCG)</a:t>
            </a:r>
          </a:p>
        </p:txBody>
      </p:sp>
      <p:sp>
        <p:nvSpPr>
          <p:cNvPr id="3" name="Content Placeholder 2"/>
          <p:cNvSpPr>
            <a:spLocks noGrp="1"/>
          </p:cNvSpPr>
          <p:nvPr>
            <p:ph idx="1"/>
          </p:nvPr>
        </p:nvSpPr>
        <p:spPr>
          <a:xfrm>
            <a:off x="1115568" y="2478024"/>
            <a:ext cx="7182768" cy="3694176"/>
          </a:xfrm>
        </p:spPr>
        <p:txBody>
          <a:bodyPr>
            <a:normAutofit/>
          </a:bodyPr>
          <a:lstStyle/>
          <a:p>
            <a:r>
              <a:rPr lang="en-US" dirty="0"/>
              <a:t>39 participants received a single 60-min ACT session (</a:t>
            </a:r>
            <a:r>
              <a:rPr lang="en-US" dirty="0" err="1"/>
              <a:t>Barreto</a:t>
            </a:r>
            <a:r>
              <a:rPr lang="en-US" dirty="0"/>
              <a:t> &amp; Gaynor, 2018)</a:t>
            </a:r>
          </a:p>
          <a:p>
            <a:pPr lvl="1"/>
            <a:r>
              <a:rPr lang="en-US" i="1" dirty="0"/>
              <a:t>M</a:t>
            </a:r>
            <a:r>
              <a:rPr lang="en-US" dirty="0"/>
              <a:t> age = 20.64 (2.68), 92% female</a:t>
            </a:r>
          </a:p>
          <a:p>
            <a:r>
              <a:rPr lang="en-US" dirty="0"/>
              <a:t>Focused on 1 health-related target </a:t>
            </a:r>
          </a:p>
          <a:p>
            <a:r>
              <a:rPr lang="en-US" dirty="0"/>
              <a:t>Completed a 30-day follow-up </a:t>
            </a:r>
          </a:p>
        </p:txBody>
      </p:sp>
      <p:graphicFrame>
        <p:nvGraphicFramePr>
          <p:cNvPr id="4" name="Content Placeholder 6"/>
          <p:cNvGraphicFramePr>
            <a:graphicFrameLocks/>
          </p:cNvGraphicFramePr>
          <p:nvPr/>
        </p:nvGraphicFramePr>
        <p:xfrm>
          <a:off x="8061853" y="2145669"/>
          <a:ext cx="3360738" cy="36639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8518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Graphic spid="4"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Health-Related Behavior Survey (HRBS) </a:t>
            </a:r>
          </a:p>
        </p:txBody>
      </p:sp>
      <p:sp>
        <p:nvSpPr>
          <p:cNvPr id="3" name="Content Placeholder 2"/>
          <p:cNvSpPr>
            <a:spLocks noGrp="1"/>
          </p:cNvSpPr>
          <p:nvPr>
            <p:ph idx="1"/>
          </p:nvPr>
        </p:nvSpPr>
        <p:spPr/>
        <p:txBody>
          <a:bodyPr>
            <a:normAutofit fontScale="92500" lnSpcReduction="20000"/>
          </a:bodyPr>
          <a:lstStyle/>
          <a:p>
            <a:r>
              <a:rPr lang="en-US" dirty="0"/>
              <a:t>Self-report of tobacco, alcohol use, exercise, eating habits, and sleep over the past 30 days on an 11-point Likert scale (ranging from 0 days to 28–30 days) taken before session and at 30 days</a:t>
            </a:r>
          </a:p>
          <a:p>
            <a:r>
              <a:rPr lang="en-US" dirty="0"/>
              <a:t>Higher scores indicate more days engaging in healthy behaviors</a:t>
            </a:r>
          </a:p>
          <a:p>
            <a:r>
              <a:rPr lang="en-US" dirty="0"/>
              <a:t>Basic psychometrics, including 30-day test-retest, established in a sample of 210 collegians.</a:t>
            </a:r>
          </a:p>
          <a:p>
            <a:r>
              <a:rPr lang="en-US" dirty="0"/>
              <a:t>39 matched comparisons selected from psychometric sample based on closest target domain score, gender, age, and ethno-racial identification</a:t>
            </a:r>
          </a:p>
          <a:p>
            <a:pPr lvl="1"/>
            <a:endParaRPr lang="en-US" dirty="0"/>
          </a:p>
          <a:p>
            <a:pPr lvl="1"/>
            <a:endParaRPr lang="en-US" dirty="0"/>
          </a:p>
        </p:txBody>
      </p:sp>
    </p:spTree>
    <p:extLst>
      <p:ext uri="{BB962C8B-B14F-4D97-AF65-F5344CB8AC3E}">
        <p14:creationId xmlns:p14="http://schemas.microsoft.com/office/powerpoint/2010/main" val="9641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 outperformed MCG</a:t>
            </a:r>
          </a:p>
        </p:txBody>
      </p:sp>
      <p:graphicFrame>
        <p:nvGraphicFramePr>
          <p:cNvPr id="4" name="Content Placeholder 7"/>
          <p:cNvGraphicFramePr>
            <a:graphicFrameLocks/>
          </p:cNvGraphicFramePr>
          <p:nvPr/>
        </p:nvGraphicFramePr>
        <p:xfrm>
          <a:off x="579903" y="2106245"/>
          <a:ext cx="3360738" cy="366395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a:stretch>
            <a:fillRect/>
          </a:stretch>
        </p:blipFill>
        <p:spPr>
          <a:xfrm>
            <a:off x="4263998" y="2067228"/>
            <a:ext cx="6696340" cy="3945184"/>
          </a:xfrm>
          <a:prstGeom prst="rect">
            <a:avLst/>
          </a:prstGeom>
        </p:spPr>
      </p:pic>
      <p:sp>
        <p:nvSpPr>
          <p:cNvPr id="6" name="Rectangle 5"/>
          <p:cNvSpPr/>
          <p:nvPr/>
        </p:nvSpPr>
        <p:spPr>
          <a:xfrm>
            <a:off x="4370339" y="6199576"/>
            <a:ext cx="7678449" cy="646331"/>
          </a:xfrm>
          <a:prstGeom prst="rect">
            <a:avLst/>
          </a:prstGeom>
        </p:spPr>
        <p:txBody>
          <a:bodyPr wrap="none">
            <a:spAutoFit/>
          </a:bodyPr>
          <a:lstStyle/>
          <a:p>
            <a:r>
              <a:rPr lang="en-US" dirty="0">
                <a:solidFill>
                  <a:srgbClr val="FF0000"/>
                </a:solidFill>
              </a:rPr>
              <a:t>Avg. increase of 4.3 days of healthy behavior in ACT vs .93 days in MCG</a:t>
            </a:r>
          </a:p>
          <a:p>
            <a:endParaRPr lang="en-US" dirty="0">
              <a:solidFill>
                <a:srgbClr val="FF0000"/>
              </a:solidFill>
            </a:endParaRPr>
          </a:p>
        </p:txBody>
      </p:sp>
      <p:sp>
        <p:nvSpPr>
          <p:cNvPr id="8" name="Rectangle 7"/>
          <p:cNvSpPr/>
          <p:nvPr/>
        </p:nvSpPr>
        <p:spPr>
          <a:xfrm>
            <a:off x="5331116" y="2049876"/>
            <a:ext cx="5756897" cy="646331"/>
          </a:xfrm>
          <a:prstGeom prst="rect">
            <a:avLst/>
          </a:prstGeom>
        </p:spPr>
        <p:txBody>
          <a:bodyPr wrap="none">
            <a:spAutoFit/>
          </a:bodyPr>
          <a:lstStyle/>
          <a:p>
            <a:r>
              <a:rPr lang="en-US" dirty="0">
                <a:solidFill>
                  <a:srgbClr val="FF0000"/>
                </a:solidFill>
                <a:latin typeface="AdvOT596495f2"/>
              </a:rPr>
              <a:t>2×2 ANOVA time x condition e</a:t>
            </a:r>
            <a:r>
              <a:rPr lang="en-US" dirty="0">
                <a:solidFill>
                  <a:srgbClr val="FF0000"/>
                </a:solidFill>
                <a:latin typeface="AdvOT596495f2+fb"/>
              </a:rPr>
              <a:t>ff</a:t>
            </a:r>
            <a:r>
              <a:rPr lang="en-US" dirty="0">
                <a:solidFill>
                  <a:srgbClr val="FF0000"/>
                </a:solidFill>
                <a:latin typeface="AdvOT596495f2"/>
              </a:rPr>
              <a:t>ect: </a:t>
            </a:r>
            <a:r>
              <a:rPr lang="en-US" i="1" dirty="0">
                <a:solidFill>
                  <a:srgbClr val="FF0000"/>
                </a:solidFill>
                <a:latin typeface="AdvOT596495f2"/>
              </a:rPr>
              <a:t>F</a:t>
            </a:r>
            <a:r>
              <a:rPr lang="en-US" dirty="0">
                <a:solidFill>
                  <a:srgbClr val="FF0000"/>
                </a:solidFill>
                <a:latin typeface="AdvOT596495f2"/>
              </a:rPr>
              <a:t> = 11.77, </a:t>
            </a:r>
            <a:r>
              <a:rPr lang="en-US" i="1" dirty="0">
                <a:solidFill>
                  <a:srgbClr val="FF0000"/>
                </a:solidFill>
                <a:latin typeface="AdvOT596495f2"/>
              </a:rPr>
              <a:t>p</a:t>
            </a:r>
            <a:r>
              <a:rPr lang="en-US" dirty="0">
                <a:solidFill>
                  <a:srgbClr val="FF0000"/>
                </a:solidFill>
                <a:latin typeface="AdvOT596495f2"/>
              </a:rPr>
              <a:t> = .001</a:t>
            </a:r>
          </a:p>
          <a:p>
            <a:endParaRPr lang="en-US" dirty="0">
              <a:solidFill>
                <a:srgbClr val="FF0000"/>
              </a:solidFill>
            </a:endParaRPr>
          </a:p>
        </p:txBody>
      </p:sp>
      <p:sp>
        <p:nvSpPr>
          <p:cNvPr id="9" name="Rectangle 8"/>
          <p:cNvSpPr/>
          <p:nvPr/>
        </p:nvSpPr>
        <p:spPr>
          <a:xfrm>
            <a:off x="8209564" y="3860988"/>
            <a:ext cx="3550972" cy="646331"/>
          </a:xfrm>
          <a:prstGeom prst="rect">
            <a:avLst/>
          </a:prstGeom>
        </p:spPr>
        <p:txBody>
          <a:bodyPr wrap="none">
            <a:spAutoFit/>
          </a:bodyPr>
          <a:lstStyle/>
          <a:p>
            <a:r>
              <a:rPr lang="en-US" i="1" dirty="0">
                <a:solidFill>
                  <a:srgbClr val="FF0000"/>
                </a:solidFill>
                <a:latin typeface="AdvOT596495f2"/>
              </a:rPr>
              <a:t>d</a:t>
            </a:r>
            <a:r>
              <a:rPr lang="en-US" dirty="0">
                <a:solidFill>
                  <a:srgbClr val="FF0000"/>
                </a:solidFill>
                <a:latin typeface="AdvOT596495f2"/>
              </a:rPr>
              <a:t> (30 days) = .68 (medium-large)</a:t>
            </a:r>
          </a:p>
          <a:p>
            <a:endParaRPr lang="en-US" dirty="0">
              <a:solidFill>
                <a:srgbClr val="FF0000"/>
              </a:solidFill>
            </a:endParaRPr>
          </a:p>
        </p:txBody>
      </p:sp>
    </p:spTree>
    <p:extLst>
      <p:ext uri="{BB962C8B-B14F-4D97-AF65-F5344CB8AC3E}">
        <p14:creationId xmlns:p14="http://schemas.microsoft.com/office/powerpoint/2010/main" val="123845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 outperformed MCG</a:t>
            </a:r>
          </a:p>
        </p:txBody>
      </p:sp>
      <p:graphicFrame>
        <p:nvGraphicFramePr>
          <p:cNvPr id="4" name="Content Placeholder 7"/>
          <p:cNvGraphicFramePr>
            <a:graphicFrameLocks/>
          </p:cNvGraphicFramePr>
          <p:nvPr/>
        </p:nvGraphicFramePr>
        <p:xfrm>
          <a:off x="579903" y="2106245"/>
          <a:ext cx="3360738" cy="3663950"/>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9"/>
          <p:cNvPicPr>
            <a:picLocks noChangeAspect="1"/>
          </p:cNvPicPr>
          <p:nvPr/>
        </p:nvPicPr>
        <p:blipFill>
          <a:blip r:embed="rId3"/>
          <a:stretch>
            <a:fillRect/>
          </a:stretch>
        </p:blipFill>
        <p:spPr>
          <a:xfrm>
            <a:off x="4335606" y="2106245"/>
            <a:ext cx="7221394" cy="4300587"/>
          </a:xfrm>
          <a:prstGeom prst="rect">
            <a:avLst/>
          </a:prstGeom>
        </p:spPr>
      </p:pic>
    </p:spTree>
    <p:extLst>
      <p:ext uri="{BB962C8B-B14F-4D97-AF65-F5344CB8AC3E}">
        <p14:creationId xmlns:p14="http://schemas.microsoft.com/office/powerpoint/2010/main" val="2041606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276" y="548640"/>
            <a:ext cx="10495420" cy="1179576"/>
          </a:xfrm>
        </p:spPr>
        <p:txBody>
          <a:bodyPr>
            <a:normAutofit fontScale="90000"/>
          </a:bodyPr>
          <a:lstStyle/>
          <a:p>
            <a:r>
              <a:rPr lang="en-US" dirty="0"/>
              <a:t>ACT vs. Information Only Waitlist Controls (IOWL) </a:t>
            </a:r>
          </a:p>
        </p:txBody>
      </p:sp>
      <p:sp>
        <p:nvSpPr>
          <p:cNvPr id="3" name="Content Placeholder 2"/>
          <p:cNvSpPr>
            <a:spLocks noGrp="1"/>
          </p:cNvSpPr>
          <p:nvPr>
            <p:ph idx="1"/>
          </p:nvPr>
        </p:nvSpPr>
        <p:spPr/>
        <p:txBody>
          <a:bodyPr>
            <a:normAutofit lnSpcReduction="10000"/>
          </a:bodyPr>
          <a:lstStyle/>
          <a:p>
            <a:r>
              <a:rPr lang="en-US" dirty="0"/>
              <a:t>45 collegians</a:t>
            </a:r>
          </a:p>
          <a:p>
            <a:pPr lvl="1"/>
            <a:r>
              <a:rPr lang="en-US" i="1" dirty="0"/>
              <a:t>M</a:t>
            </a:r>
            <a:r>
              <a:rPr lang="en-US" dirty="0"/>
              <a:t> age = 22.35 (6.91), 78% female </a:t>
            </a:r>
          </a:p>
          <a:p>
            <a:r>
              <a:rPr lang="en-US" dirty="0"/>
              <a:t>Randomized to </a:t>
            </a:r>
          </a:p>
          <a:p>
            <a:pPr lvl="1"/>
            <a:r>
              <a:rPr lang="en-US" dirty="0"/>
              <a:t>ACT session (n = 22)</a:t>
            </a:r>
          </a:p>
          <a:p>
            <a:pPr lvl="1"/>
            <a:r>
              <a:rPr lang="en-US" dirty="0"/>
              <a:t>Information-only waitlist control (n = 23)</a:t>
            </a:r>
          </a:p>
          <a:p>
            <a:pPr lvl="2"/>
            <a:r>
              <a:rPr lang="en-US" dirty="0"/>
              <a:t>Brief handouts offering nutrition, exercise, or </a:t>
            </a:r>
          </a:p>
          <a:p>
            <a:pPr marL="914400" lvl="2" indent="0">
              <a:buNone/>
            </a:pPr>
            <a:r>
              <a:rPr lang="en-US" dirty="0"/>
              <a:t>sleep recommendations</a:t>
            </a:r>
          </a:p>
          <a:p>
            <a:r>
              <a:rPr lang="en-US" dirty="0"/>
              <a:t>HRBS before session and at 30 days </a:t>
            </a:r>
          </a:p>
        </p:txBody>
      </p:sp>
      <p:graphicFrame>
        <p:nvGraphicFramePr>
          <p:cNvPr id="4" name="Content Placeholder 6"/>
          <p:cNvGraphicFramePr>
            <a:graphicFrameLocks/>
          </p:cNvGraphicFramePr>
          <p:nvPr/>
        </p:nvGraphicFramePr>
        <p:xfrm>
          <a:off x="7614694" y="2038009"/>
          <a:ext cx="4084256" cy="36714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59756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785" y="20466"/>
            <a:ext cx="4074966" cy="6837534"/>
          </a:xfrm>
          <a:prstGeom prst="rect">
            <a:avLst/>
          </a:prstGeom>
        </p:spPr>
      </p:pic>
      <p:pic>
        <p:nvPicPr>
          <p:cNvPr id="5" name="Picture 4"/>
          <p:cNvPicPr>
            <a:picLocks noChangeAspect="1"/>
          </p:cNvPicPr>
          <p:nvPr/>
        </p:nvPicPr>
        <p:blipFill>
          <a:blip r:embed="rId3"/>
          <a:stretch>
            <a:fillRect/>
          </a:stretch>
        </p:blipFill>
        <p:spPr>
          <a:xfrm>
            <a:off x="4318587" y="29444"/>
            <a:ext cx="4002842" cy="6828556"/>
          </a:xfrm>
          <a:prstGeom prst="rect">
            <a:avLst/>
          </a:prstGeom>
        </p:spPr>
      </p:pic>
      <p:pic>
        <p:nvPicPr>
          <p:cNvPr id="7" name="Picture 6"/>
          <p:cNvPicPr>
            <a:picLocks noChangeAspect="1"/>
          </p:cNvPicPr>
          <p:nvPr/>
        </p:nvPicPr>
        <p:blipFill rotWithShape="1">
          <a:blip r:embed="rId4"/>
          <a:srcRect t="1471"/>
          <a:stretch/>
        </p:blipFill>
        <p:spPr>
          <a:xfrm>
            <a:off x="8585836" y="0"/>
            <a:ext cx="3606164" cy="6858000"/>
          </a:xfrm>
          <a:prstGeom prst="rect">
            <a:avLst/>
          </a:prstGeom>
        </p:spPr>
      </p:pic>
    </p:spTree>
    <p:extLst>
      <p:ext uri="{BB962C8B-B14F-4D97-AF65-F5344CB8AC3E}">
        <p14:creationId xmlns:p14="http://schemas.microsoft.com/office/powerpoint/2010/main" val="376359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 outperformed IOWL</a:t>
            </a:r>
          </a:p>
        </p:txBody>
      </p:sp>
      <p:sp>
        <p:nvSpPr>
          <p:cNvPr id="3" name="Content Placeholder 2"/>
          <p:cNvSpPr>
            <a:spLocks noGrp="1"/>
          </p:cNvSpPr>
          <p:nvPr>
            <p:ph idx="1"/>
          </p:nvPr>
        </p:nvSpPr>
        <p:spPr/>
        <p:txBody>
          <a:bodyPr/>
          <a:lstStyle/>
          <a:p>
            <a:endParaRPr lang="en-US" dirty="0"/>
          </a:p>
        </p:txBody>
      </p:sp>
      <p:graphicFrame>
        <p:nvGraphicFramePr>
          <p:cNvPr id="6" name="Chart 5"/>
          <p:cNvGraphicFramePr>
            <a:graphicFrameLocks/>
          </p:cNvGraphicFramePr>
          <p:nvPr/>
        </p:nvGraphicFramePr>
        <p:xfrm>
          <a:off x="4607718" y="2174824"/>
          <a:ext cx="6796882" cy="4081018"/>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8178995" y="3234678"/>
            <a:ext cx="3422732" cy="369332"/>
          </a:xfrm>
          <a:prstGeom prst="rect">
            <a:avLst/>
          </a:prstGeom>
        </p:spPr>
        <p:txBody>
          <a:bodyPr wrap="none">
            <a:spAutoFit/>
          </a:bodyPr>
          <a:lstStyle/>
          <a:p>
            <a:pPr lvl="1"/>
            <a:r>
              <a:rPr lang="en-US" i="1" dirty="0">
                <a:solidFill>
                  <a:srgbClr val="FF0000"/>
                </a:solidFill>
              </a:rPr>
              <a:t>d</a:t>
            </a:r>
            <a:r>
              <a:rPr lang="en-US" dirty="0">
                <a:solidFill>
                  <a:srgbClr val="FF0000"/>
                </a:solidFill>
              </a:rPr>
              <a:t> (30 days) = .51 (medium)</a:t>
            </a:r>
          </a:p>
        </p:txBody>
      </p:sp>
      <p:graphicFrame>
        <p:nvGraphicFramePr>
          <p:cNvPr id="7" name="Content Placeholder 7"/>
          <p:cNvGraphicFramePr>
            <a:graphicFrameLocks/>
          </p:cNvGraphicFramePr>
          <p:nvPr/>
        </p:nvGraphicFramePr>
        <p:xfrm>
          <a:off x="541400" y="2126964"/>
          <a:ext cx="3919919" cy="366395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5035487" y="1993007"/>
            <a:ext cx="6165149" cy="369332"/>
          </a:xfrm>
          <a:prstGeom prst="rect">
            <a:avLst/>
          </a:prstGeom>
        </p:spPr>
        <p:txBody>
          <a:bodyPr wrap="none">
            <a:spAutoFit/>
          </a:bodyPr>
          <a:lstStyle/>
          <a:p>
            <a:pPr lvl="1"/>
            <a:r>
              <a:rPr lang="en-US" dirty="0">
                <a:solidFill>
                  <a:srgbClr val="FF0000"/>
                </a:solidFill>
              </a:rPr>
              <a:t>2 x 2 ANOVA time x condition effect: </a:t>
            </a:r>
            <a:r>
              <a:rPr lang="en-US" i="1" dirty="0">
                <a:solidFill>
                  <a:srgbClr val="FF0000"/>
                </a:solidFill>
              </a:rPr>
              <a:t>F</a:t>
            </a:r>
            <a:r>
              <a:rPr lang="en-US" dirty="0">
                <a:solidFill>
                  <a:srgbClr val="FF0000"/>
                </a:solidFill>
              </a:rPr>
              <a:t> = 4.63, </a:t>
            </a:r>
            <a:r>
              <a:rPr lang="en-US" i="1" dirty="0">
                <a:solidFill>
                  <a:srgbClr val="FF0000"/>
                </a:solidFill>
              </a:rPr>
              <a:t>p</a:t>
            </a:r>
            <a:r>
              <a:rPr lang="en-US" dirty="0">
                <a:solidFill>
                  <a:srgbClr val="FF0000"/>
                </a:solidFill>
              </a:rPr>
              <a:t> = .04</a:t>
            </a:r>
          </a:p>
        </p:txBody>
      </p:sp>
      <p:sp>
        <p:nvSpPr>
          <p:cNvPr id="9" name="Rectangle 8"/>
          <p:cNvSpPr/>
          <p:nvPr/>
        </p:nvSpPr>
        <p:spPr>
          <a:xfrm>
            <a:off x="4223847" y="6029355"/>
            <a:ext cx="8242706" cy="369332"/>
          </a:xfrm>
          <a:prstGeom prst="rect">
            <a:avLst/>
          </a:prstGeom>
        </p:spPr>
        <p:txBody>
          <a:bodyPr wrap="none">
            <a:spAutoFit/>
          </a:bodyPr>
          <a:lstStyle/>
          <a:p>
            <a:pPr lvl="1"/>
            <a:r>
              <a:rPr lang="en-US" dirty="0">
                <a:solidFill>
                  <a:srgbClr val="FF0000"/>
                </a:solidFill>
              </a:rPr>
              <a:t>Avg. increase of 5 days of healthy behavior in ACT vs 1.6 days in IOWL</a:t>
            </a:r>
          </a:p>
        </p:txBody>
      </p:sp>
    </p:spTree>
    <p:extLst>
      <p:ext uri="{BB962C8B-B14F-4D97-AF65-F5344CB8AC3E}">
        <p14:creationId xmlns:p14="http://schemas.microsoft.com/office/powerpoint/2010/main" val="166002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5"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 outperformed IOWL</a:t>
            </a:r>
          </a:p>
        </p:txBody>
      </p:sp>
      <p:sp>
        <p:nvSpPr>
          <p:cNvPr id="3" name="Content Placeholder 2"/>
          <p:cNvSpPr>
            <a:spLocks noGrp="1"/>
          </p:cNvSpPr>
          <p:nvPr>
            <p:ph idx="1"/>
          </p:nvPr>
        </p:nvSpPr>
        <p:spPr/>
        <p:txBody>
          <a:bodyPr/>
          <a:lstStyle/>
          <a:p>
            <a:endParaRPr lang="en-US" dirty="0"/>
          </a:p>
        </p:txBody>
      </p:sp>
      <p:graphicFrame>
        <p:nvGraphicFramePr>
          <p:cNvPr id="7" name="Content Placeholder 7"/>
          <p:cNvGraphicFramePr>
            <a:graphicFrameLocks/>
          </p:cNvGraphicFramePr>
          <p:nvPr/>
        </p:nvGraphicFramePr>
        <p:xfrm>
          <a:off x="541400" y="2126964"/>
          <a:ext cx="3919919" cy="366395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p:cNvPicPr>
            <a:picLocks noChangeAspect="1"/>
          </p:cNvPicPr>
          <p:nvPr/>
        </p:nvPicPr>
        <p:blipFill rotWithShape="1">
          <a:blip r:embed="rId3"/>
          <a:srcRect t="6561"/>
          <a:stretch/>
        </p:blipFill>
        <p:spPr>
          <a:xfrm>
            <a:off x="4718462" y="2079275"/>
            <a:ext cx="6565234" cy="4051247"/>
          </a:xfrm>
          <a:prstGeom prst="rect">
            <a:avLst/>
          </a:prstGeom>
        </p:spPr>
      </p:pic>
    </p:spTree>
    <p:extLst>
      <p:ext uri="{BB962C8B-B14F-4D97-AF65-F5344CB8AC3E}">
        <p14:creationId xmlns:p14="http://schemas.microsoft.com/office/powerpoint/2010/main" val="2100003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a:xfrm>
            <a:off x="1115567" y="2478024"/>
            <a:ext cx="10677039" cy="3694176"/>
          </a:xfrm>
        </p:spPr>
        <p:txBody>
          <a:bodyPr>
            <a:normAutofit/>
          </a:bodyPr>
          <a:lstStyle/>
          <a:p>
            <a:r>
              <a:rPr lang="en-US" dirty="0">
                <a:ea typeface="Calibri" charset="0"/>
                <a:cs typeface="Calibri" charset="0"/>
              </a:rPr>
              <a:t>The data support the plausibility of using a single, focused ACT session to address common health-related concerns.  </a:t>
            </a:r>
          </a:p>
          <a:p>
            <a:r>
              <a:rPr lang="en-US" dirty="0"/>
              <a:t>Developing brief, flexible, focused interventions are particularly important for primary care and other integrated medical settings</a:t>
            </a:r>
          </a:p>
          <a:p>
            <a:endParaRPr lang="en-US" dirty="0"/>
          </a:p>
        </p:txBody>
      </p:sp>
    </p:spTree>
    <p:extLst>
      <p:ext uri="{BB962C8B-B14F-4D97-AF65-F5344CB8AC3E}">
        <p14:creationId xmlns:p14="http://schemas.microsoft.com/office/powerpoint/2010/main" val="4081910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a:t>
            </a:r>
          </a:p>
        </p:txBody>
      </p:sp>
      <p:sp>
        <p:nvSpPr>
          <p:cNvPr id="3" name="Content Placeholder 2"/>
          <p:cNvSpPr>
            <a:spLocks noGrp="1"/>
          </p:cNvSpPr>
          <p:nvPr>
            <p:ph idx="1"/>
          </p:nvPr>
        </p:nvSpPr>
        <p:spPr>
          <a:xfrm>
            <a:off x="1115568" y="2465096"/>
            <a:ext cx="10168128" cy="3694176"/>
          </a:xfrm>
        </p:spPr>
        <p:txBody>
          <a:bodyPr/>
          <a:lstStyle/>
          <a:p>
            <a:r>
              <a:rPr lang="en-US" dirty="0"/>
              <a:t>Self-report data</a:t>
            </a:r>
          </a:p>
          <a:p>
            <a:r>
              <a:rPr lang="en-US" dirty="0"/>
              <a:t>Motivated, relatively healthy, volunteer participants</a:t>
            </a:r>
          </a:p>
          <a:p>
            <a:r>
              <a:rPr lang="en-US" dirty="0"/>
              <a:t>Predominantly (white) females</a:t>
            </a:r>
          </a:p>
          <a:p>
            <a:r>
              <a:rPr lang="en-US" dirty="0"/>
              <a:t>Short-term changes</a:t>
            </a:r>
          </a:p>
        </p:txBody>
      </p:sp>
      <p:pic>
        <p:nvPicPr>
          <p:cNvPr id="6" name="Picture 5"/>
          <p:cNvPicPr>
            <a:picLocks noChangeAspect="1"/>
          </p:cNvPicPr>
          <p:nvPr/>
        </p:nvPicPr>
        <p:blipFill>
          <a:blip r:embed="rId2"/>
          <a:stretch>
            <a:fillRect/>
          </a:stretch>
        </p:blipFill>
        <p:spPr>
          <a:xfrm>
            <a:off x="372867" y="4971203"/>
            <a:ext cx="2619375" cy="1743075"/>
          </a:xfrm>
          <a:prstGeom prst="rect">
            <a:avLst/>
          </a:prstGeom>
        </p:spPr>
      </p:pic>
      <p:pic>
        <p:nvPicPr>
          <p:cNvPr id="4100" name="Picture 4" descr="Motivation and the DiSC profiles"/>
          <p:cNvPicPr>
            <a:picLocks noChangeAspect="1" noChangeArrowheads="1"/>
          </p:cNvPicPr>
          <p:nvPr/>
        </p:nvPicPr>
        <p:blipFill rotWithShape="1">
          <a:blip r:embed="rId3">
            <a:extLst>
              <a:ext uri="{28A0092B-C50C-407E-A947-70E740481C1C}">
                <a14:useLocalDpi xmlns:a14="http://schemas.microsoft.com/office/drawing/2010/main" val="0"/>
              </a:ext>
            </a:extLst>
          </a:blip>
          <a:srcRect l="16224" t="10061" r="11790" b="16770"/>
          <a:stretch/>
        </p:blipFill>
        <p:spPr bwMode="auto">
          <a:xfrm>
            <a:off x="4525859" y="4983285"/>
            <a:ext cx="2527739" cy="177113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versity Is Learning's Busin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3052" y="4878812"/>
            <a:ext cx="3269831" cy="1835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96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D7A97-9437-A745-9145-7C72AC142EAA}"/>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9522CA93-F26D-6145-AA84-BF2FDC30356C}"/>
              </a:ext>
            </a:extLst>
          </p:cNvPr>
          <p:cNvSpPr>
            <a:spLocks noGrp="1"/>
          </p:cNvSpPr>
          <p:nvPr>
            <p:ph idx="1"/>
          </p:nvPr>
        </p:nvSpPr>
        <p:spPr/>
        <p:txBody>
          <a:bodyPr>
            <a:normAutofit/>
          </a:bodyPr>
          <a:lstStyle/>
          <a:p>
            <a:r>
              <a:rPr lang="en-US" sz="2200" dirty="0"/>
              <a:t>Dr. Ogbeide will share results of a case study evaluation of use of FACT with a suicidal primary care patient. </a:t>
            </a:r>
          </a:p>
          <a:p>
            <a:r>
              <a:rPr lang="en-US" sz="2200" dirty="0"/>
              <a:t>Dr. Robinson will describe clinical and health equity findings from a primary care demonstration project that investigated the impact of placing FACT trained behavioral health providers in general practice clinics in New Zealand.</a:t>
            </a:r>
          </a:p>
        </p:txBody>
      </p:sp>
    </p:spTree>
    <p:extLst>
      <p:ext uri="{BB962C8B-B14F-4D97-AF65-F5344CB8AC3E}">
        <p14:creationId xmlns:p14="http://schemas.microsoft.com/office/powerpoint/2010/main" val="2011076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Directions</a:t>
            </a:r>
          </a:p>
        </p:txBody>
      </p:sp>
      <p:sp>
        <p:nvSpPr>
          <p:cNvPr id="3" name="Content Placeholder 2"/>
          <p:cNvSpPr>
            <a:spLocks noGrp="1"/>
          </p:cNvSpPr>
          <p:nvPr>
            <p:ph idx="1"/>
          </p:nvPr>
        </p:nvSpPr>
        <p:spPr>
          <a:xfrm>
            <a:off x="553458" y="2201268"/>
            <a:ext cx="9031350" cy="4085232"/>
          </a:xfrm>
        </p:spPr>
        <p:txBody>
          <a:bodyPr>
            <a:normAutofit/>
          </a:bodyPr>
          <a:lstStyle/>
          <a:p>
            <a:r>
              <a:rPr lang="en-US" dirty="0"/>
              <a:t>Better measurement</a:t>
            </a:r>
          </a:p>
          <a:p>
            <a:pPr lvl="1"/>
            <a:r>
              <a:rPr lang="en-US" dirty="0"/>
              <a:t>Repeated measures - daily report data via Google Docs</a:t>
            </a:r>
          </a:p>
          <a:p>
            <a:pPr lvl="1"/>
            <a:r>
              <a:rPr lang="en-US" dirty="0"/>
              <a:t>Objective measures</a:t>
            </a:r>
          </a:p>
          <a:p>
            <a:pPr lvl="2"/>
            <a:r>
              <a:rPr lang="en-US" dirty="0"/>
              <a:t>Sleep Score App</a:t>
            </a:r>
          </a:p>
          <a:p>
            <a:pPr lvl="2"/>
            <a:r>
              <a:rPr lang="en-US" dirty="0"/>
              <a:t>GEMS Activity Tracker </a:t>
            </a:r>
          </a:p>
          <a:p>
            <a:pPr lvl="2"/>
            <a:r>
              <a:rPr lang="en-US" dirty="0"/>
              <a:t>Body Mass Index </a:t>
            </a:r>
          </a:p>
          <a:p>
            <a:pPr lvl="2"/>
            <a:r>
              <a:rPr lang="en-US" dirty="0"/>
              <a:t>2-minute walk test (Bohannon et al., 2015)</a:t>
            </a:r>
          </a:p>
          <a:p>
            <a:pPr lvl="1"/>
            <a:endParaRPr lang="en-US" dirty="0"/>
          </a:p>
        </p:txBody>
      </p:sp>
      <p:pic>
        <p:nvPicPr>
          <p:cNvPr id="1026" name="Picture 2" descr="SleepScore App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4808" y="2264272"/>
            <a:ext cx="1940188" cy="39592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l="14892" t="5243" r="12907" b="7229"/>
          <a:stretch/>
        </p:blipFill>
        <p:spPr>
          <a:xfrm>
            <a:off x="7070208" y="3608884"/>
            <a:ext cx="2273300" cy="2755900"/>
          </a:xfrm>
          <a:prstGeom prst="rect">
            <a:avLst/>
          </a:prstGeom>
        </p:spPr>
      </p:pic>
    </p:spTree>
    <p:extLst>
      <p:ext uri="{BB962C8B-B14F-4D97-AF65-F5344CB8AC3E}">
        <p14:creationId xmlns:p14="http://schemas.microsoft.com/office/powerpoint/2010/main" val="15609427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Directions</a:t>
            </a:r>
          </a:p>
        </p:txBody>
      </p:sp>
      <p:pic>
        <p:nvPicPr>
          <p:cNvPr id="2050" name="Picture 2" descr="https://cardiachmn.com/wp-content/uploads/2017/05/Managing-Diabet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1231" y="2472234"/>
            <a:ext cx="4391025" cy="35433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53458" y="2201268"/>
            <a:ext cx="7313536" cy="4085232"/>
          </a:xfrm>
        </p:spPr>
        <p:txBody>
          <a:bodyPr>
            <a:normAutofit/>
          </a:bodyPr>
          <a:lstStyle/>
          <a:p>
            <a:r>
              <a:rPr lang="en-US" dirty="0"/>
              <a:t>Evaluation in clinical settings</a:t>
            </a:r>
          </a:p>
          <a:p>
            <a:pPr lvl="1"/>
            <a:r>
              <a:rPr lang="en-US" dirty="0"/>
              <a:t>Yale – New Haven Hospital Diabetes Clinic </a:t>
            </a:r>
          </a:p>
          <a:p>
            <a:pPr lvl="2"/>
            <a:r>
              <a:rPr lang="en-US" dirty="0"/>
              <a:t>Target – increasing self-management in adolescents with T1D</a:t>
            </a:r>
          </a:p>
        </p:txBody>
      </p:sp>
    </p:spTree>
    <p:extLst>
      <p:ext uri="{BB962C8B-B14F-4D97-AF65-F5344CB8AC3E}">
        <p14:creationId xmlns:p14="http://schemas.microsoft.com/office/powerpoint/2010/main" val="1176978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r>
              <a:rPr lang="en-US" dirty="0"/>
              <a:t>ACBS attendees</a:t>
            </a:r>
          </a:p>
          <a:p>
            <a:r>
              <a:rPr lang="en-US" dirty="0"/>
              <a:t>Blue Cross Blue Shield of Michigan (Grant SAP 002390)</a:t>
            </a:r>
          </a:p>
        </p:txBody>
      </p:sp>
    </p:spTree>
    <p:extLst>
      <p:ext uri="{BB962C8B-B14F-4D97-AF65-F5344CB8AC3E}">
        <p14:creationId xmlns:p14="http://schemas.microsoft.com/office/powerpoint/2010/main" val="3739323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11072" y="2178479"/>
            <a:ext cx="11150004" cy="3694176"/>
          </a:xfrm>
        </p:spPr>
        <p:txBody>
          <a:bodyPr>
            <a:normAutofit fontScale="55000" lnSpcReduction="20000"/>
          </a:bodyPr>
          <a:lstStyle/>
          <a:p>
            <a:r>
              <a:rPr lang="en-US" dirty="0"/>
              <a:t>American College Health Association (2015). </a:t>
            </a:r>
            <a:r>
              <a:rPr lang="en-US" i="1" dirty="0"/>
              <a:t>American college health association-national college health assessment II: Undergraduate student reference group executive summary, spring 2015</a:t>
            </a:r>
            <a:r>
              <a:rPr lang="en-US" dirty="0"/>
              <a:t>. Hanover, MD: American College Health Association.</a:t>
            </a:r>
          </a:p>
          <a:p>
            <a:r>
              <a:rPr lang="en-US" dirty="0" err="1"/>
              <a:t>Barreto</a:t>
            </a:r>
            <a:r>
              <a:rPr lang="en-US" dirty="0"/>
              <a:t>, M., &amp; Gaynor, S. T. (2018). A single-session of acceptance and commitment therapy for health-related behavior change: Protocol description and initial case examples. </a:t>
            </a:r>
            <a:r>
              <a:rPr lang="en-US" i="1" dirty="0"/>
              <a:t>Behavior Analysis: Research and Practice. 19</a:t>
            </a:r>
            <a:r>
              <a:rPr lang="en-US" dirty="0"/>
              <a:t>, 47–59.</a:t>
            </a:r>
          </a:p>
          <a:p>
            <a:r>
              <a:rPr lang="en-US" dirty="0" err="1"/>
              <a:t>Barreto</a:t>
            </a:r>
            <a:r>
              <a:rPr lang="en-US" dirty="0"/>
              <a:t>, M., Tran, T., &amp; Gaynor, S.T. (2019). A Single-Session of Acceptance and Commitment Therapy for Health-Related behavior change: An Open Trial with a </a:t>
            </a:r>
            <a:r>
              <a:rPr lang="en-US" dirty="0" err="1"/>
              <a:t>nonconcurrent</a:t>
            </a:r>
            <a:r>
              <a:rPr lang="en-US" dirty="0"/>
              <a:t> matched comparison group. </a:t>
            </a:r>
            <a:r>
              <a:rPr lang="en-US" i="1" dirty="0"/>
              <a:t>Journal of Contextual Behavioral Science, (13)</a:t>
            </a:r>
            <a:r>
              <a:rPr lang="en-US" dirty="0"/>
              <a:t>, 17-26.</a:t>
            </a:r>
          </a:p>
          <a:p>
            <a:r>
              <a:rPr lang="en-US" dirty="0"/>
              <a:t>Bohannon, R.W., Wang, Y-C, &amp; </a:t>
            </a:r>
            <a:r>
              <a:rPr lang="en-US" dirty="0" err="1"/>
              <a:t>Gershon</a:t>
            </a:r>
            <a:r>
              <a:rPr lang="en-US" dirty="0"/>
              <a:t>, R.C. (2015). Two-Minute Walk Test Performance by Adults 18 to 85 Years: Normative Values, Reliability, and Responsiveness. </a:t>
            </a:r>
            <a:r>
              <a:rPr lang="en-US" i="1" dirty="0"/>
              <a:t>Archives of Physical Medicine and Rehabilitation</a:t>
            </a:r>
            <a:r>
              <a:rPr lang="en-US" dirty="0"/>
              <a:t>, </a:t>
            </a:r>
          </a:p>
          <a:p>
            <a:r>
              <a:rPr lang="en-US" dirty="0"/>
              <a:t>Liu, Y., Croft, J. B., Wheaton, A. G., </a:t>
            </a:r>
            <a:r>
              <a:rPr lang="en-US" dirty="0" err="1"/>
              <a:t>Kanny</a:t>
            </a:r>
            <a:r>
              <a:rPr lang="en-US" dirty="0"/>
              <a:t>, D., Cunningham, T. J., Lu, H., et al. (2016). Clustering of five health-related behaviors for chronic disease prevention among adults, United States, 2013. </a:t>
            </a:r>
            <a:r>
              <a:rPr lang="en-US" i="1" dirty="0"/>
              <a:t>Preventing Chronic Disease, 13, </a:t>
            </a:r>
            <a:r>
              <a:rPr lang="en-US" dirty="0"/>
              <a:t>160054. https://doi.org/10.5888/pcd13.160054.</a:t>
            </a:r>
          </a:p>
        </p:txBody>
      </p:sp>
    </p:spTree>
    <p:extLst>
      <p:ext uri="{BB962C8B-B14F-4D97-AF65-F5344CB8AC3E}">
        <p14:creationId xmlns:p14="http://schemas.microsoft.com/office/powerpoint/2010/main" val="1010264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29856" y="753409"/>
            <a:ext cx="10867697" cy="3244850"/>
          </a:xfrm>
        </p:spPr>
        <p:txBody>
          <a:bodyPr/>
          <a:lstStyle/>
          <a:p>
            <a:pPr algn="ctr"/>
            <a:r>
              <a:rPr lang="en-US" sz="5400" dirty="0"/>
              <a:t>Focused Acceptance &amp; Commitment Therapy (FACT) for Chronic Pain in an Integrated Primary Care Clinic: Findings from a Pilot RCT</a:t>
            </a:r>
          </a:p>
        </p:txBody>
      </p:sp>
      <p:sp>
        <p:nvSpPr>
          <p:cNvPr id="4" name="Text Placeholder 3"/>
          <p:cNvSpPr txBox="1">
            <a:spLocks/>
          </p:cNvSpPr>
          <p:nvPr/>
        </p:nvSpPr>
        <p:spPr>
          <a:xfrm>
            <a:off x="60960" y="4563020"/>
            <a:ext cx="6035040" cy="1654146"/>
          </a:xfrm>
          <a:prstGeom prst="rect">
            <a:avLst/>
          </a:prstGeom>
        </p:spPr>
        <p:txBody>
          <a:bodyPr vert="horz" lIns="91440" tIns="45720" rIns="91440" bIns="45720" rtlCol="0" anchor="b" anchorCtr="0">
            <a:noAutofit/>
          </a:bodyPr>
          <a:lstStyle>
            <a:lvl1pPr marL="0" indent="0" algn="l" defTabSz="685800" rtl="0" eaLnBrk="1" latinLnBrk="0" hangingPunct="1">
              <a:lnSpc>
                <a:spcPct val="90000"/>
              </a:lnSpc>
              <a:spcBef>
                <a:spcPts val="0"/>
              </a:spcBef>
              <a:buFont typeface="Arial"/>
              <a:buNone/>
              <a:defRPr sz="6000" b="0" i="0" kern="1200" baseline="0">
                <a:solidFill>
                  <a:schemeClr val="bg1"/>
                </a:solidFill>
                <a:latin typeface="Goudy Oldstyle Std Regular" charset="0"/>
                <a:ea typeface="+mn-ea"/>
                <a:cs typeface="+mn-cs"/>
              </a:defRPr>
            </a:lvl1pPr>
            <a:lvl2pPr marL="342900" indent="0" algn="l" defTabSz="685800" rtl="0" eaLnBrk="1" latinLnBrk="0" hangingPunct="1">
              <a:lnSpc>
                <a:spcPct val="90000"/>
              </a:lnSpc>
              <a:spcBef>
                <a:spcPts val="375"/>
              </a:spcBef>
              <a:buFont typeface="Arial"/>
              <a:buNone/>
              <a:defRPr sz="1800" b="0" i="0" kern="1200">
                <a:solidFill>
                  <a:schemeClr val="tx2"/>
                </a:solidFill>
                <a:latin typeface="Goudy Oldstyle Std Regular" charset="0"/>
                <a:ea typeface="+mn-ea"/>
                <a:cs typeface="+mn-cs"/>
              </a:defRPr>
            </a:lvl2pPr>
            <a:lvl3pPr marL="685800" indent="0" algn="l" defTabSz="685800" rtl="0" eaLnBrk="1" latinLnBrk="0" hangingPunct="1">
              <a:lnSpc>
                <a:spcPct val="90000"/>
              </a:lnSpc>
              <a:spcBef>
                <a:spcPts val="375"/>
              </a:spcBef>
              <a:buFont typeface="Arial"/>
              <a:buNone/>
              <a:defRPr sz="1500" b="0" i="0" kern="1200">
                <a:solidFill>
                  <a:schemeClr val="tx2"/>
                </a:solidFill>
                <a:latin typeface="Goudy Oldstyle Std Regular" charset="0"/>
                <a:ea typeface="+mn-ea"/>
                <a:cs typeface="+mn-cs"/>
              </a:defRPr>
            </a:lvl3pPr>
            <a:lvl4pPr marL="10287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4pPr>
            <a:lvl5pPr marL="13716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0000"/>
                </a:solidFill>
                <a:effectLst/>
                <a:uLnTx/>
                <a:uFillTx/>
                <a:latin typeface="Goudy Oldstyle Std Regular" charset="0"/>
                <a:ea typeface="+mn-ea"/>
                <a:cs typeface="+mn-cs"/>
              </a:rPr>
              <a:t>Kathryn E. </a:t>
            </a:r>
            <a:r>
              <a:rPr kumimoji="0" lang="en-US" sz="2000" b="0" i="0" u="none" strike="noStrike" kern="1200" cap="none" spc="0" normalizeH="0" baseline="0" noProof="0" dirty="0" err="1">
                <a:ln>
                  <a:noFill/>
                </a:ln>
                <a:solidFill>
                  <a:srgbClr val="000000"/>
                </a:solidFill>
                <a:effectLst/>
                <a:uLnTx/>
                <a:uFillTx/>
                <a:latin typeface="Goudy Oldstyle Std Regular" charset="0"/>
                <a:ea typeface="+mn-ea"/>
                <a:cs typeface="+mn-cs"/>
              </a:rPr>
              <a:t>Kanzler</a:t>
            </a:r>
            <a:r>
              <a:rPr kumimoji="0" lang="en-US" sz="2000" b="0" i="0" u="none" strike="noStrike" kern="1200" cap="none" spc="0" normalizeH="0" baseline="0" noProof="0" dirty="0">
                <a:ln>
                  <a:noFill/>
                </a:ln>
                <a:solidFill>
                  <a:srgbClr val="000000"/>
                </a:solidFill>
                <a:effectLst/>
                <a:uLnTx/>
                <a:uFillTx/>
                <a:latin typeface="Goudy Oldstyle Std Regular"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Goudy Oldstyle Std Regular" charset="0"/>
                <a:ea typeface="+mn-ea"/>
                <a:cs typeface="+mn-cs"/>
              </a:rPr>
              <a:t>PsyD</a:t>
            </a:r>
            <a:r>
              <a:rPr kumimoji="0" lang="en-US" sz="2000" b="0" i="0" u="none" strike="noStrike" kern="1200" cap="none" spc="0" normalizeH="0" baseline="0" noProof="0" dirty="0">
                <a:ln>
                  <a:noFill/>
                </a:ln>
                <a:solidFill>
                  <a:srgbClr val="000000"/>
                </a:solidFill>
                <a:effectLst/>
                <a:uLnTx/>
                <a:uFillTx/>
                <a:latin typeface="Goudy Oldstyle Std Regular" charset="0"/>
                <a:ea typeface="+mn-ea"/>
                <a:cs typeface="+mn-cs"/>
              </a:rPr>
              <a:t>, ABPP</a:t>
            </a:r>
          </a:p>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0000"/>
                </a:solidFill>
                <a:effectLst/>
                <a:uLnTx/>
                <a:uFillTx/>
                <a:latin typeface="Goudy Oldstyle Std Regular" charset="0"/>
                <a:ea typeface="+mn-ea"/>
                <a:cs typeface="+mn-cs"/>
              </a:rPr>
              <a:t>Board-Certified Clinical Health Psychologist</a:t>
            </a:r>
          </a:p>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0000"/>
                </a:solidFill>
                <a:effectLst/>
                <a:uLnTx/>
                <a:uFillTx/>
                <a:latin typeface="Goudy Oldstyle Std Regular" charset="0"/>
                <a:ea typeface="+mn-ea"/>
                <a:cs typeface="+mn-cs"/>
              </a:rPr>
              <a:t>Assistant Professor</a:t>
            </a:r>
          </a:p>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0000"/>
                </a:solidFill>
                <a:effectLst/>
                <a:uLnTx/>
                <a:uFillTx/>
                <a:latin typeface="Goudy Oldstyle Std Regular" charset="0"/>
                <a:ea typeface="+mn-ea"/>
                <a:cs typeface="+mn-cs"/>
              </a:rPr>
              <a:t>Psychiatry &amp; Family and Community Medicine</a:t>
            </a:r>
          </a:p>
          <a:p>
            <a:pPr marL="0" marR="0" lvl="0" indent="0" algn="l" defTabSz="685800" rtl="0" eaLnBrk="1" fontAlgn="auto" latinLnBrk="0" hangingPunct="1">
              <a:lnSpc>
                <a:spcPct val="9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srgbClr val="000000"/>
              </a:solidFill>
              <a:effectLst/>
              <a:uLnTx/>
              <a:uFillTx/>
              <a:latin typeface="Goudy Oldstyle Std Regular" charset="0"/>
              <a:ea typeface="+mn-ea"/>
              <a:cs typeface="+mn-cs"/>
            </a:endParaRPr>
          </a:p>
        </p:txBody>
      </p:sp>
      <p:pic>
        <p:nvPicPr>
          <p:cNvPr id="3" name="Picture 2">
            <a:extLst>
              <a:ext uri="{FF2B5EF4-FFF2-40B4-BE49-F238E27FC236}">
                <a16:creationId xmlns:a16="http://schemas.microsoft.com/office/drawing/2014/main" id="{2E4CCC14-F9EC-1244-999D-7ADA942D2F1E}"/>
              </a:ext>
            </a:extLst>
          </p:cNvPr>
          <p:cNvPicPr>
            <a:picLocks noChangeAspect="1"/>
          </p:cNvPicPr>
          <p:nvPr/>
        </p:nvPicPr>
        <p:blipFill>
          <a:blip r:embed="rId3"/>
          <a:stretch>
            <a:fillRect/>
          </a:stretch>
        </p:blipFill>
        <p:spPr>
          <a:xfrm>
            <a:off x="60960" y="6259527"/>
            <a:ext cx="558800" cy="431800"/>
          </a:xfrm>
          <a:prstGeom prst="rect">
            <a:avLst/>
          </a:prstGeom>
        </p:spPr>
      </p:pic>
      <p:sp>
        <p:nvSpPr>
          <p:cNvPr id="6" name="Text Placeholder 3">
            <a:extLst>
              <a:ext uri="{FF2B5EF4-FFF2-40B4-BE49-F238E27FC236}">
                <a16:creationId xmlns:a16="http://schemas.microsoft.com/office/drawing/2014/main" id="{BD7EC777-F057-7D4B-9742-B56013C0D18F}"/>
              </a:ext>
            </a:extLst>
          </p:cNvPr>
          <p:cNvSpPr txBox="1">
            <a:spLocks/>
          </p:cNvSpPr>
          <p:nvPr/>
        </p:nvSpPr>
        <p:spPr>
          <a:xfrm>
            <a:off x="457200" y="6270654"/>
            <a:ext cx="1371600" cy="409546"/>
          </a:xfrm>
          <a:prstGeom prst="rect">
            <a:avLst/>
          </a:prstGeom>
        </p:spPr>
        <p:txBody>
          <a:bodyPr vert="horz" lIns="91440" tIns="45720" rIns="91440" bIns="45720" rtlCol="0" anchor="b" anchorCtr="0">
            <a:noAutofit/>
          </a:bodyPr>
          <a:lstStyle>
            <a:lvl1pPr marL="0" indent="0" algn="l" defTabSz="685800" rtl="0" eaLnBrk="1" latinLnBrk="0" hangingPunct="1">
              <a:lnSpc>
                <a:spcPct val="90000"/>
              </a:lnSpc>
              <a:spcBef>
                <a:spcPts val="0"/>
              </a:spcBef>
              <a:buFont typeface="Arial"/>
              <a:buNone/>
              <a:defRPr sz="6000" b="0" i="0" kern="1200" baseline="0">
                <a:solidFill>
                  <a:schemeClr val="bg1"/>
                </a:solidFill>
                <a:latin typeface="Goudy Oldstyle Std Regular" charset="0"/>
                <a:ea typeface="+mn-ea"/>
                <a:cs typeface="+mn-cs"/>
              </a:defRPr>
            </a:lvl1pPr>
            <a:lvl2pPr marL="342900" indent="0" algn="l" defTabSz="685800" rtl="0" eaLnBrk="1" latinLnBrk="0" hangingPunct="1">
              <a:lnSpc>
                <a:spcPct val="90000"/>
              </a:lnSpc>
              <a:spcBef>
                <a:spcPts val="375"/>
              </a:spcBef>
              <a:buFont typeface="Arial"/>
              <a:buNone/>
              <a:defRPr sz="1800" b="0" i="0" kern="1200">
                <a:solidFill>
                  <a:schemeClr val="tx2"/>
                </a:solidFill>
                <a:latin typeface="Goudy Oldstyle Std Regular" charset="0"/>
                <a:ea typeface="+mn-ea"/>
                <a:cs typeface="+mn-cs"/>
              </a:defRPr>
            </a:lvl2pPr>
            <a:lvl3pPr marL="685800" indent="0" algn="l" defTabSz="685800" rtl="0" eaLnBrk="1" latinLnBrk="0" hangingPunct="1">
              <a:lnSpc>
                <a:spcPct val="90000"/>
              </a:lnSpc>
              <a:spcBef>
                <a:spcPts val="375"/>
              </a:spcBef>
              <a:buFont typeface="Arial"/>
              <a:buNone/>
              <a:defRPr sz="1500" b="0" i="0" kern="1200">
                <a:solidFill>
                  <a:schemeClr val="tx2"/>
                </a:solidFill>
                <a:latin typeface="Goudy Oldstyle Std Regular" charset="0"/>
                <a:ea typeface="+mn-ea"/>
                <a:cs typeface="+mn-cs"/>
              </a:defRPr>
            </a:lvl3pPr>
            <a:lvl4pPr marL="10287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4pPr>
            <a:lvl5pPr marL="13716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0000"/>
                </a:solidFill>
                <a:effectLst/>
                <a:uLnTx/>
                <a:uFillTx/>
                <a:latin typeface="Goudy Oldstyle Std Regular" charset="0"/>
                <a:ea typeface="+mn-ea"/>
                <a:cs typeface="+mn-cs"/>
              </a:rPr>
              <a:t>@</a:t>
            </a:r>
            <a:r>
              <a:rPr kumimoji="0" lang="en-US" sz="2000" b="0" i="0" u="none" strike="noStrike" kern="1200" cap="none" spc="0" normalizeH="0" baseline="0" noProof="0" dirty="0" err="1">
                <a:ln>
                  <a:noFill/>
                </a:ln>
                <a:solidFill>
                  <a:srgbClr val="000000"/>
                </a:solidFill>
                <a:effectLst/>
                <a:uLnTx/>
                <a:uFillTx/>
                <a:latin typeface="Goudy Oldstyle Std Regular" charset="0"/>
                <a:ea typeface="+mn-ea"/>
                <a:cs typeface="+mn-cs"/>
              </a:rPr>
              <a:t>DrKatieK</a:t>
            </a:r>
            <a:endParaRPr kumimoji="0" lang="en-US" sz="2000" b="0" i="0" u="none" strike="noStrike" kern="1200" cap="none" spc="0" normalizeH="0" baseline="0" noProof="0" dirty="0">
              <a:ln>
                <a:noFill/>
              </a:ln>
              <a:solidFill>
                <a:srgbClr val="000000"/>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35510327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B9383"/>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E4A44E-26EF-1A43-A024-E3057CF9445A}"/>
              </a:ext>
            </a:extLst>
          </p:cNvPr>
          <p:cNvSpPr>
            <a:spLocks noGrp="1"/>
          </p:cNvSpPr>
          <p:nvPr>
            <p:ph type="body" sz="quarter" idx="10"/>
          </p:nvPr>
        </p:nvSpPr>
        <p:spPr>
          <a:xfrm>
            <a:off x="709930" y="639987"/>
            <a:ext cx="10597029" cy="5232493"/>
          </a:xfrm>
        </p:spPr>
        <p:txBody>
          <a:bodyPr>
            <a:normAutofit fontScale="77500" lnSpcReduction="20000"/>
          </a:bodyPr>
          <a:lstStyle/>
          <a:p>
            <a:r>
              <a:rPr lang="en-US" i="1" dirty="0"/>
              <a:t>Summary of this pilot study…</a:t>
            </a:r>
          </a:p>
          <a:p>
            <a:endParaRPr lang="en-US" i="1" dirty="0"/>
          </a:p>
          <a:p>
            <a:r>
              <a:rPr lang="en-US" dirty="0"/>
              <a:t>Primary care patients liked receiving Focused ACT for persistent (chronic) pain. FACT can help people reduce physical disability, increase acceptance and engage in valued activities when delivered by an integrated behavioral health consultant.</a:t>
            </a:r>
          </a:p>
        </p:txBody>
      </p:sp>
      <p:pic>
        <p:nvPicPr>
          <p:cNvPr id="3" name="Picture 2">
            <a:extLst>
              <a:ext uri="{FF2B5EF4-FFF2-40B4-BE49-F238E27FC236}">
                <a16:creationId xmlns:a16="http://schemas.microsoft.com/office/drawing/2014/main" id="{0E7F5734-471D-2244-B3F2-E88597261445}"/>
              </a:ext>
            </a:extLst>
          </p:cNvPr>
          <p:cNvPicPr>
            <a:picLocks noChangeAspect="1"/>
          </p:cNvPicPr>
          <p:nvPr/>
        </p:nvPicPr>
        <p:blipFill>
          <a:blip r:embed="rId2"/>
          <a:stretch>
            <a:fillRect/>
          </a:stretch>
        </p:blipFill>
        <p:spPr>
          <a:xfrm>
            <a:off x="149860" y="6259527"/>
            <a:ext cx="558800" cy="431800"/>
          </a:xfrm>
          <a:prstGeom prst="rect">
            <a:avLst/>
          </a:prstGeom>
        </p:spPr>
      </p:pic>
      <p:sp>
        <p:nvSpPr>
          <p:cNvPr id="4" name="Text Placeholder 3">
            <a:extLst>
              <a:ext uri="{FF2B5EF4-FFF2-40B4-BE49-F238E27FC236}">
                <a16:creationId xmlns:a16="http://schemas.microsoft.com/office/drawing/2014/main" id="{AE265881-5309-2C48-9DD1-9F495DAF3601}"/>
              </a:ext>
            </a:extLst>
          </p:cNvPr>
          <p:cNvSpPr txBox="1">
            <a:spLocks/>
          </p:cNvSpPr>
          <p:nvPr/>
        </p:nvSpPr>
        <p:spPr>
          <a:xfrm>
            <a:off x="594360" y="6259528"/>
            <a:ext cx="1437640" cy="431800"/>
          </a:xfrm>
          <a:prstGeom prst="rect">
            <a:avLst/>
          </a:prstGeom>
          <a:solidFill>
            <a:schemeClr val="bg1"/>
          </a:solidFill>
        </p:spPr>
        <p:txBody>
          <a:bodyPr vert="horz" lIns="91440" tIns="45720" rIns="91440" bIns="45720" rtlCol="0" anchor="b" anchorCtr="0">
            <a:noAutofit/>
          </a:bodyPr>
          <a:lstStyle>
            <a:lvl1pPr marL="0" indent="0" algn="l" defTabSz="685800" rtl="0" eaLnBrk="1" latinLnBrk="0" hangingPunct="1">
              <a:lnSpc>
                <a:spcPct val="90000"/>
              </a:lnSpc>
              <a:spcBef>
                <a:spcPts val="0"/>
              </a:spcBef>
              <a:buFont typeface="Arial"/>
              <a:buNone/>
              <a:defRPr sz="6000" b="0" i="0" kern="1200" baseline="0">
                <a:solidFill>
                  <a:schemeClr val="bg1"/>
                </a:solidFill>
                <a:latin typeface="Goudy Oldstyle Std Regular" charset="0"/>
                <a:ea typeface="+mn-ea"/>
                <a:cs typeface="+mn-cs"/>
              </a:defRPr>
            </a:lvl1pPr>
            <a:lvl2pPr marL="342900" indent="0" algn="l" defTabSz="685800" rtl="0" eaLnBrk="1" latinLnBrk="0" hangingPunct="1">
              <a:lnSpc>
                <a:spcPct val="90000"/>
              </a:lnSpc>
              <a:spcBef>
                <a:spcPts val="375"/>
              </a:spcBef>
              <a:buFont typeface="Arial"/>
              <a:buNone/>
              <a:defRPr sz="1800" b="0" i="0" kern="1200">
                <a:solidFill>
                  <a:schemeClr val="tx2"/>
                </a:solidFill>
                <a:latin typeface="Goudy Oldstyle Std Regular" charset="0"/>
                <a:ea typeface="+mn-ea"/>
                <a:cs typeface="+mn-cs"/>
              </a:defRPr>
            </a:lvl2pPr>
            <a:lvl3pPr marL="685800" indent="0" algn="l" defTabSz="685800" rtl="0" eaLnBrk="1" latinLnBrk="0" hangingPunct="1">
              <a:lnSpc>
                <a:spcPct val="90000"/>
              </a:lnSpc>
              <a:spcBef>
                <a:spcPts val="375"/>
              </a:spcBef>
              <a:buFont typeface="Arial"/>
              <a:buNone/>
              <a:defRPr sz="1500" b="0" i="0" kern="1200">
                <a:solidFill>
                  <a:schemeClr val="tx2"/>
                </a:solidFill>
                <a:latin typeface="Goudy Oldstyle Std Regular" charset="0"/>
                <a:ea typeface="+mn-ea"/>
                <a:cs typeface="+mn-cs"/>
              </a:defRPr>
            </a:lvl3pPr>
            <a:lvl4pPr marL="10287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4pPr>
            <a:lvl5pPr marL="13716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0000"/>
                </a:solidFill>
                <a:effectLst/>
                <a:uLnTx/>
                <a:uFillTx/>
                <a:latin typeface="Goudy Oldstyle Std Regular" charset="0"/>
                <a:ea typeface="+mn-ea"/>
                <a:cs typeface="+mn-cs"/>
              </a:rPr>
              <a:t>@</a:t>
            </a:r>
            <a:r>
              <a:rPr kumimoji="0" lang="en-US" sz="2000" b="0" i="0" u="none" strike="noStrike" kern="1200" cap="none" spc="0" normalizeH="0" baseline="0" noProof="0" dirty="0" err="1">
                <a:ln>
                  <a:noFill/>
                </a:ln>
                <a:solidFill>
                  <a:srgbClr val="000000"/>
                </a:solidFill>
                <a:effectLst/>
                <a:uLnTx/>
                <a:uFillTx/>
                <a:latin typeface="Goudy Oldstyle Std Regular" charset="0"/>
                <a:ea typeface="+mn-ea"/>
                <a:cs typeface="+mn-cs"/>
              </a:rPr>
              <a:t>DrKatieK</a:t>
            </a:r>
            <a:endParaRPr kumimoji="0" lang="en-US" sz="2000" b="0" i="0" u="none" strike="noStrike" kern="1200" cap="none" spc="0" normalizeH="0" baseline="0" noProof="0" dirty="0">
              <a:ln>
                <a:noFill/>
              </a:ln>
              <a:solidFill>
                <a:srgbClr val="000000"/>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30562319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Introduction</a:t>
            </a:r>
          </a:p>
        </p:txBody>
      </p:sp>
      <p:sp>
        <p:nvSpPr>
          <p:cNvPr id="3" name="TextBox 2"/>
          <p:cNvSpPr txBox="1"/>
          <p:nvPr/>
        </p:nvSpPr>
        <p:spPr>
          <a:xfrm>
            <a:off x="0" y="5866736"/>
            <a:ext cx="8579796"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aramond" panose="02020404030301010803"/>
                <a:ea typeface="+mn-ea"/>
                <a:cs typeface="+mn-cs"/>
              </a:rPr>
              <a:t>This study was supported in part by the National Center for Advancing Translational Sciences, National Institutes of Health, through Grant </a:t>
            </a:r>
            <a:r>
              <a:rPr kumimoji="0" lang="en-US" sz="1800" b="1" i="1" u="none" strike="noStrike" kern="1200" cap="none" spc="0" normalizeH="0" baseline="0" noProof="0" dirty="0">
                <a:ln>
                  <a:noFill/>
                </a:ln>
                <a:solidFill>
                  <a:srgbClr val="000000"/>
                </a:solidFill>
                <a:effectLst/>
                <a:uLnTx/>
                <a:uFillTx/>
                <a:latin typeface="Garamond" panose="02020404030301010803"/>
                <a:ea typeface="+mn-ea"/>
                <a:cs typeface="+mn-cs"/>
              </a:rPr>
              <a:t>KL2 TR001118.</a:t>
            </a:r>
            <a:r>
              <a:rPr kumimoji="0" lang="en-US" sz="1800" b="0" i="1" u="none" strike="noStrike" kern="1200" cap="none" spc="0" normalizeH="0" baseline="0" noProof="0" dirty="0">
                <a:ln>
                  <a:noFill/>
                </a:ln>
                <a:solidFill>
                  <a:srgbClr val="000000"/>
                </a:solidFill>
                <a:effectLst/>
                <a:uLnTx/>
                <a:uFillTx/>
                <a:latin typeface="Garamond" panose="02020404030301010803"/>
                <a:ea typeface="+mn-ea"/>
                <a:cs typeface="+mn-cs"/>
              </a:rPr>
              <a:t> The content is solely the responsibility of the authors and does not necessarily represent the official views of the NIH.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7257733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2400" y="6464839"/>
            <a:ext cx="100943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000000"/>
                </a:solidFill>
                <a:effectLst/>
                <a:uLnTx/>
                <a:uFillTx/>
                <a:latin typeface="Garamond" panose="02020404030301010803"/>
                <a:ea typeface="+mn-ea"/>
                <a:cs typeface="Arial" panose="020B0604020202020204" pitchFamily="34" charset="0"/>
              </a:rPr>
              <a:t>1 </a:t>
            </a:r>
            <a:r>
              <a:rPr kumimoji="0" lang="en-US" sz="1000" b="0" i="0" u="none" strike="noStrike" kern="1200" cap="none" spc="0" normalizeH="0" baseline="0" noProof="0" dirty="0">
                <a:ln>
                  <a:noFill/>
                </a:ln>
                <a:solidFill>
                  <a:srgbClr val="000000"/>
                </a:solidFill>
                <a:effectLst/>
                <a:uLnTx/>
                <a:uFillTx/>
                <a:latin typeface="Garamond" panose="02020404030301010803"/>
                <a:ea typeface="+mn-ea"/>
                <a:cs typeface="Arial" panose="020B0604020202020204" pitchFamily="34" charset="0"/>
              </a:rPr>
              <a:t>CDC. Relieving Pain in America: Blueprint for Transforming Prevention, Care, Education, and Research. 2011.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000000"/>
                </a:solidFill>
                <a:effectLst/>
                <a:uLnTx/>
                <a:uFillTx/>
                <a:latin typeface="Garamond" panose="02020404030301010803"/>
                <a:ea typeface="+mn-ea"/>
                <a:cs typeface="Arial" panose="020B0604020202020204" pitchFamily="34" charset="0"/>
              </a:rPr>
              <a:t>3</a:t>
            </a:r>
            <a:r>
              <a:rPr kumimoji="0" lang="en-US" sz="1000" b="0" i="0" u="none" strike="noStrike" kern="1200" cap="none" spc="0" normalizeH="0" baseline="0" noProof="0" dirty="0">
                <a:ln>
                  <a:noFill/>
                </a:ln>
                <a:solidFill>
                  <a:srgbClr val="000000"/>
                </a:solidFill>
                <a:effectLst/>
                <a:uLnTx/>
                <a:uFillTx/>
                <a:latin typeface="Garamond" panose="02020404030301010803"/>
                <a:ea typeface="+mn-ea"/>
                <a:cs typeface="Arial" panose="020B0604020202020204" pitchFamily="34" charset="0"/>
              </a:rPr>
              <a:t> </a:t>
            </a:r>
            <a:r>
              <a:rPr kumimoji="0" lang="en-US" sz="1000" b="0" i="0" u="none" strike="noStrike" kern="1200" cap="none" spc="0" normalizeH="0" baseline="0" noProof="0" dirty="0">
                <a:ln>
                  <a:noFill/>
                </a:ln>
                <a:solidFill>
                  <a:srgbClr val="000000"/>
                </a:solidFill>
                <a:effectLst/>
                <a:uLnTx/>
                <a:uFillTx/>
                <a:latin typeface="Garamond" panose="02020404030301010803"/>
                <a:ea typeface="Arial" charset="0"/>
                <a:cs typeface="Arial" panose="020B0604020202020204" pitchFamily="34" charset="0"/>
              </a:rPr>
              <a:t>Dowell D, </a:t>
            </a:r>
            <a:r>
              <a:rPr kumimoji="0" lang="en-US" sz="1000" b="0" i="0" u="none" strike="noStrike" kern="1200" cap="none" spc="0" normalizeH="0" baseline="0" noProof="0" dirty="0" err="1">
                <a:ln>
                  <a:noFill/>
                </a:ln>
                <a:solidFill>
                  <a:srgbClr val="000000"/>
                </a:solidFill>
                <a:effectLst/>
                <a:uLnTx/>
                <a:uFillTx/>
                <a:latin typeface="Garamond" panose="02020404030301010803"/>
                <a:ea typeface="Arial" charset="0"/>
                <a:cs typeface="Arial" panose="020B0604020202020204" pitchFamily="34" charset="0"/>
              </a:rPr>
              <a:t>Haegerich</a:t>
            </a:r>
            <a:r>
              <a:rPr kumimoji="0" lang="en-US" sz="1000" b="0" i="0" u="none" strike="noStrike" kern="1200" cap="none" spc="0" normalizeH="0" baseline="0" noProof="0" dirty="0">
                <a:ln>
                  <a:noFill/>
                </a:ln>
                <a:solidFill>
                  <a:srgbClr val="000000"/>
                </a:solidFill>
                <a:effectLst/>
                <a:uLnTx/>
                <a:uFillTx/>
                <a:latin typeface="Garamond" panose="02020404030301010803"/>
                <a:ea typeface="Arial" charset="0"/>
                <a:cs typeface="Arial" panose="020B0604020202020204" pitchFamily="34" charset="0"/>
              </a:rPr>
              <a:t> TM, Chou R. JAMA. 2016;315(15):1624-1645.</a:t>
            </a:r>
          </a:p>
        </p:txBody>
      </p:sp>
      <p:sp>
        <p:nvSpPr>
          <p:cNvPr id="2" name="Oval 1"/>
          <p:cNvSpPr/>
          <p:nvPr/>
        </p:nvSpPr>
        <p:spPr>
          <a:xfrm>
            <a:off x="3569208" y="2825496"/>
            <a:ext cx="1600200" cy="1447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rPr>
              <a:t>Diabetes</a:t>
            </a:r>
          </a:p>
        </p:txBody>
      </p:sp>
      <p:sp>
        <p:nvSpPr>
          <p:cNvPr id="6" name="Oval 5"/>
          <p:cNvSpPr/>
          <p:nvPr/>
        </p:nvSpPr>
        <p:spPr>
          <a:xfrm>
            <a:off x="5017008" y="2825496"/>
            <a:ext cx="1600200" cy="1447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aramond" panose="02020404030301010803"/>
                <a:ea typeface="+mn-ea"/>
                <a:cs typeface="+mn-cs"/>
              </a:rPr>
              <a:t>Heart Disease</a:t>
            </a:r>
          </a:p>
        </p:txBody>
      </p:sp>
      <p:sp>
        <p:nvSpPr>
          <p:cNvPr id="7" name="Oval 6"/>
          <p:cNvSpPr/>
          <p:nvPr/>
        </p:nvSpPr>
        <p:spPr>
          <a:xfrm>
            <a:off x="6358112" y="2825496"/>
            <a:ext cx="1600200" cy="1447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aramond" panose="02020404030301010803"/>
                <a:ea typeface="+mn-ea"/>
                <a:cs typeface="+mn-cs"/>
              </a:rPr>
              <a:t>Cancer</a:t>
            </a:r>
          </a:p>
        </p:txBody>
      </p:sp>
      <p:sp>
        <p:nvSpPr>
          <p:cNvPr id="9" name="Oval 8"/>
          <p:cNvSpPr/>
          <p:nvPr/>
        </p:nvSpPr>
        <p:spPr>
          <a:xfrm>
            <a:off x="3712974" y="2189504"/>
            <a:ext cx="4099572" cy="2628900"/>
          </a:xfrm>
          <a:prstGeom prst="ellipse">
            <a:avLst/>
          </a:prstGeom>
          <a:solidFill>
            <a:schemeClr val="accent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Garamond" panose="02020404030301010803"/>
                <a:ea typeface="+mn-ea"/>
                <a:cs typeface="+mn-cs"/>
              </a:rPr>
              <a:t>Chronic Pain</a:t>
            </a:r>
            <a:r>
              <a:rPr kumimoji="0" lang="en-US" sz="2800" b="0" i="0" u="none" strike="noStrike" kern="1200" cap="none" spc="0" normalizeH="0" baseline="30000" noProof="0" dirty="0">
                <a:ln>
                  <a:noFill/>
                </a:ln>
                <a:solidFill>
                  <a:srgbClr val="FFFFFF"/>
                </a:solidFill>
                <a:effectLst/>
                <a:uLnTx/>
                <a:uFillTx/>
                <a:latin typeface="Garamond" panose="02020404030301010803"/>
                <a:ea typeface="+mn-ea"/>
                <a:cs typeface="+mn-cs"/>
              </a:rPr>
              <a:t>1</a:t>
            </a:r>
          </a:p>
        </p:txBody>
      </p:sp>
    </p:spTree>
    <p:extLst>
      <p:ext uri="{BB962C8B-B14F-4D97-AF65-F5344CB8AC3E}">
        <p14:creationId xmlns:p14="http://schemas.microsoft.com/office/powerpoint/2010/main" val="355203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3000"/>
                                        <p:tgtEl>
                                          <p:spTgt spid="9"/>
                                        </p:tgtEl>
                                        <p:attrNameLst>
                                          <p:attrName>ppt_x</p:attrName>
                                        </p:attrNameLst>
                                      </p:cBhvr>
                                      <p:tavLst>
                                        <p:tav tm="0">
                                          <p:val>
                                            <p:strVal val="#ppt_x-#ppt_w*1.125000"/>
                                          </p:val>
                                        </p:tav>
                                        <p:tav tm="100000">
                                          <p:val>
                                            <p:strVal val="#ppt_x"/>
                                          </p:val>
                                        </p:tav>
                                      </p:tavLst>
                                    </p:anim>
                                    <p:animEffect transition="in" filter="wipe(right)">
                                      <p:cBhvr>
                                        <p:cTn id="16"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795" y="661377"/>
            <a:ext cx="9605554" cy="1191092"/>
          </a:xfrm>
        </p:spPr>
        <p:txBody>
          <a:bodyPr/>
          <a:lstStyle/>
          <a:p>
            <a:r>
              <a:rPr lang="en-US" dirty="0">
                <a:solidFill>
                  <a:schemeClr val="accent4">
                    <a:lumMod val="75000"/>
                  </a:schemeClr>
                </a:solidFill>
              </a:rPr>
              <a:t>Chronic Pain in Primary Care</a:t>
            </a:r>
          </a:p>
        </p:txBody>
      </p:sp>
      <p:sp>
        <p:nvSpPr>
          <p:cNvPr id="3" name="Content Placeholder 2"/>
          <p:cNvSpPr>
            <a:spLocks noGrp="1"/>
          </p:cNvSpPr>
          <p:nvPr>
            <p:ph sz="half" idx="2"/>
          </p:nvPr>
        </p:nvSpPr>
        <p:spPr>
          <a:xfrm>
            <a:off x="715795" y="1830266"/>
            <a:ext cx="10900817" cy="4172604"/>
          </a:xfrm>
        </p:spPr>
        <p:txBody>
          <a:bodyPr>
            <a:normAutofit/>
          </a:bodyPr>
          <a:lstStyle/>
          <a:p>
            <a:pPr marL="342900" indent="-342900">
              <a:buFont typeface="Arial" panose="020B0604020202020204" pitchFamily="34" charset="0"/>
              <a:buChar char="•"/>
            </a:pPr>
            <a:r>
              <a:rPr lang="en-US" sz="3200" dirty="0"/>
              <a:t>Most patients get pain care in primary care, </a:t>
            </a:r>
            <a:r>
              <a:rPr lang="en-US" sz="3200" i="1" dirty="0"/>
              <a:t>often sub-optimal</a:t>
            </a:r>
            <a:r>
              <a:rPr lang="en-US" sz="3200" baseline="30000" dirty="0"/>
              <a:t>1-5</a:t>
            </a:r>
          </a:p>
          <a:p>
            <a:pPr marL="800100" lvl="1" indent="-342900">
              <a:buFont typeface="Arial" panose="020B0604020202020204" pitchFamily="34" charset="0"/>
              <a:buChar char="•"/>
            </a:pPr>
            <a:r>
              <a:rPr lang="en-US" sz="2800" dirty="0"/>
              <a:t>Half of all filled opioid prescriptions are from primary care</a:t>
            </a:r>
            <a:r>
              <a:rPr lang="en-US" sz="2800" baseline="30000" dirty="0"/>
              <a:t>6</a:t>
            </a:r>
            <a:r>
              <a:rPr lang="en-US" sz="2800" dirty="0"/>
              <a:t> </a:t>
            </a:r>
          </a:p>
          <a:p>
            <a:pPr marL="342900" indent="-342900">
              <a:buFont typeface="Arial" panose="020B0604020202020204" pitchFamily="34" charset="0"/>
              <a:buChar char="•"/>
            </a:pPr>
            <a:r>
              <a:rPr lang="en-US" sz="3200" dirty="0"/>
              <a:t>CDC: </a:t>
            </a:r>
            <a:r>
              <a:rPr lang="en-US" sz="3200" b="1" dirty="0"/>
              <a:t>Nonpharmacologic therapy </a:t>
            </a:r>
            <a:r>
              <a:rPr lang="en-US" sz="3200" dirty="0"/>
              <a:t>and nonopioid pharmacologic therapy are preferred for chronic pain</a:t>
            </a:r>
            <a:r>
              <a:rPr lang="en-US" sz="3200" baseline="30000" dirty="0"/>
              <a:t>5</a:t>
            </a:r>
          </a:p>
        </p:txBody>
      </p:sp>
      <p:sp>
        <p:nvSpPr>
          <p:cNvPr id="5" name="TextBox 4"/>
          <p:cNvSpPr txBox="1"/>
          <p:nvPr/>
        </p:nvSpPr>
        <p:spPr>
          <a:xfrm>
            <a:off x="179606" y="5760608"/>
            <a:ext cx="561299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Fortney L. Prim Care Rep. 2012;18(11):137-151.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Jamison RN, Kerry Anne Sheehan B, Elizabeth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Scanlan</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 Ross EL. J Opioid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Manag</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2014;10(6):375-382.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 Fink-Miller EL, Long DM, Gross RT. J Am Board Fam Med. 2014;27(5):594-601.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 Potter M, et al. J Fam Practice. 2001;50(2):</a:t>
            </a:r>
            <a:r>
              <a:rPr kumimoji="0" lang="en-US" sz="800" b="0" i="0" u="none" strike="noStrike" kern="1200" cap="none" spc="0" normalizeH="0" baseline="0" noProof="0" dirty="0">
                <a:ln>
                  <a:noFill/>
                </a:ln>
                <a:solidFill>
                  <a:srgbClr val="000000"/>
                </a:solidFill>
                <a:effectLst/>
                <a:uLnTx/>
                <a:uFillTx/>
                <a:latin typeface="Arial" charset="0"/>
                <a:ea typeface="Arial" charset="0"/>
                <a:cs typeface="Arial" charset="0"/>
              </a:rPr>
              <a:t>145-145.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Arial" charset="0"/>
                <a:cs typeface="Arial" charset="0"/>
              </a:rPr>
              <a:t>5 Dowell D, </a:t>
            </a:r>
            <a:r>
              <a:rPr kumimoji="0" lang="en-US" sz="800" b="0" i="0" u="none" strike="noStrike" kern="1200" cap="none" spc="0" normalizeH="0" baseline="0" noProof="0" dirty="0" err="1">
                <a:ln>
                  <a:noFill/>
                </a:ln>
                <a:solidFill>
                  <a:srgbClr val="000000"/>
                </a:solidFill>
                <a:effectLst/>
                <a:uLnTx/>
                <a:uFillTx/>
                <a:latin typeface="Arial" charset="0"/>
                <a:ea typeface="Arial" charset="0"/>
                <a:cs typeface="Arial" charset="0"/>
              </a:rPr>
              <a:t>Haegerich</a:t>
            </a:r>
            <a:r>
              <a:rPr kumimoji="0" lang="en-US" sz="800" b="0" i="0" u="none" strike="noStrike" kern="1200" cap="none" spc="0" normalizeH="0" baseline="0" noProof="0" dirty="0">
                <a:ln>
                  <a:noFill/>
                </a:ln>
                <a:solidFill>
                  <a:srgbClr val="000000"/>
                </a:solidFill>
                <a:effectLst/>
                <a:uLnTx/>
                <a:uFillTx/>
                <a:latin typeface="Arial" charset="0"/>
                <a:ea typeface="Arial" charset="0"/>
                <a:cs typeface="Arial" charset="0"/>
              </a:rPr>
              <a:t> TM, Chou R. JAMA. 2016;315(15):1624-1645.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Arial" charset="0"/>
                <a:cs typeface="Arial" charset="0"/>
              </a:rPr>
              <a:t>6 Levy B, </a:t>
            </a:r>
            <a:r>
              <a:rPr kumimoji="0" lang="en-US" sz="800" b="0" i="0" u="none" strike="noStrike" kern="1200" cap="none" spc="0" normalizeH="0" baseline="0" noProof="0" dirty="0" err="1">
                <a:ln>
                  <a:noFill/>
                </a:ln>
                <a:solidFill>
                  <a:srgbClr val="000000"/>
                </a:solidFill>
                <a:effectLst/>
                <a:uLnTx/>
                <a:uFillTx/>
                <a:latin typeface="Arial" charset="0"/>
                <a:ea typeface="Arial" charset="0"/>
                <a:cs typeface="Arial" charset="0"/>
              </a:rPr>
              <a:t>Paulozzi</a:t>
            </a:r>
            <a:r>
              <a:rPr kumimoji="0" lang="en-US" sz="800" b="0" i="0" u="none" strike="noStrike" kern="1200" cap="none" spc="0" normalizeH="0" baseline="0" noProof="0" dirty="0">
                <a:ln>
                  <a:noFill/>
                </a:ln>
                <a:solidFill>
                  <a:srgbClr val="000000"/>
                </a:solidFill>
                <a:effectLst/>
                <a:uLnTx/>
                <a:uFillTx/>
                <a:latin typeface="Arial" charset="0"/>
                <a:ea typeface="Arial" charset="0"/>
                <a:cs typeface="Arial" charset="0"/>
              </a:rPr>
              <a:t> L, Mack KA, Jones CM. Am J </a:t>
            </a:r>
            <a:r>
              <a:rPr kumimoji="0" lang="en-US" sz="800" b="0" i="0" u="none" strike="noStrike" kern="1200" cap="none" spc="0" normalizeH="0" baseline="0" noProof="0" dirty="0" err="1">
                <a:ln>
                  <a:noFill/>
                </a:ln>
                <a:solidFill>
                  <a:srgbClr val="000000"/>
                </a:solidFill>
                <a:effectLst/>
                <a:uLnTx/>
                <a:uFillTx/>
                <a:latin typeface="Arial" charset="0"/>
                <a:ea typeface="Arial" charset="0"/>
                <a:cs typeface="Arial" charset="0"/>
              </a:rPr>
              <a:t>Prev</a:t>
            </a:r>
            <a:r>
              <a:rPr kumimoji="0" lang="en-US" sz="800" b="0" i="0" u="none" strike="noStrike" kern="1200" cap="none" spc="0" normalizeH="0" baseline="0" noProof="0" dirty="0">
                <a:ln>
                  <a:noFill/>
                </a:ln>
                <a:solidFill>
                  <a:srgbClr val="000000"/>
                </a:solidFill>
                <a:effectLst/>
                <a:uLnTx/>
                <a:uFillTx/>
                <a:latin typeface="Arial" charset="0"/>
                <a:ea typeface="Arial" charset="0"/>
                <a:cs typeface="Arial" charset="0"/>
              </a:rPr>
              <a:t> Med. 2015;49(3):409-413.</a:t>
            </a:r>
          </a:p>
        </p:txBody>
      </p:sp>
      <p:sp>
        <p:nvSpPr>
          <p:cNvPr id="4" name="Rectangle 11"/>
          <p:cNvSpPr>
            <a:spLocks noChangeArrowheads="1"/>
          </p:cNvSpPr>
          <p:nvPr/>
        </p:nvSpPr>
        <p:spPr bwMode="auto">
          <a:xfrm>
            <a:off x="4281487" y="-6477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a:ea typeface="+mn-ea"/>
              <a:cs typeface="+mn-cs"/>
            </a:endParaRPr>
          </a:p>
        </p:txBody>
      </p:sp>
      <p:sp>
        <p:nvSpPr>
          <p:cNvPr id="16" name="Rectangle 12"/>
          <p:cNvSpPr>
            <a:spLocks noChangeArrowheads="1"/>
          </p:cNvSpPr>
          <p:nvPr/>
        </p:nvSpPr>
        <p:spPr bwMode="auto">
          <a:xfrm>
            <a:off x="4281487" y="-190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x-none" altLang="x-none" sz="1800" b="1" i="0" u="none" strike="noStrike" kern="1200" cap="none" spc="0" normalizeH="0" baseline="0" noProof="0">
                <a:ln>
                  <a:noFill/>
                </a:ln>
                <a:solidFill>
                  <a:srgbClr val="000000"/>
                </a:solidFill>
                <a:effectLst/>
                <a:uLnTx/>
                <a:uFillTx/>
                <a:latin typeface="Arial"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x-none" altLang="x-none"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 name="Rectangle 13"/>
          <p:cNvSpPr>
            <a:spLocks noChangeArrowheads="1"/>
          </p:cNvSpPr>
          <p:nvPr/>
        </p:nvSpPr>
        <p:spPr bwMode="auto">
          <a:xfrm>
            <a:off x="4281487" y="-190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a:ea typeface="+mn-ea"/>
              <a:cs typeface="+mn-cs"/>
            </a:endParaRPr>
          </a:p>
        </p:txBody>
      </p:sp>
      <p:sp>
        <p:nvSpPr>
          <p:cNvPr id="18" name="Rectangle 14"/>
          <p:cNvSpPr>
            <a:spLocks noChangeArrowheads="1"/>
          </p:cNvSpPr>
          <p:nvPr/>
        </p:nvSpPr>
        <p:spPr bwMode="auto">
          <a:xfrm>
            <a:off x="4281487" y="-190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x-none" altLang="x-none" sz="1800" b="1"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x-none" altLang="x-none" sz="1800" b="0" i="0" u="none" strike="noStrike" kern="1200" cap="none" spc="0" normalizeH="0" baseline="0" noProof="0">
                <a:ln>
                  <a:noFill/>
                </a:ln>
                <a:solidFill>
                  <a:srgbClr val="000000"/>
                </a:solidFill>
                <a:effectLst/>
                <a:uLnTx/>
                <a:uFillTx/>
                <a:latin typeface="Arial"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x-none" altLang="x-none"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 name="Rectangle 15"/>
          <p:cNvSpPr>
            <a:spLocks noChangeArrowheads="1"/>
          </p:cNvSpPr>
          <p:nvPr/>
        </p:nvSpPr>
        <p:spPr bwMode="auto">
          <a:xfrm>
            <a:off x="4281487" y="-190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a:ea typeface="+mn-ea"/>
              <a:cs typeface="+mn-cs"/>
            </a:endParaRPr>
          </a:p>
        </p:txBody>
      </p:sp>
      <p:sp>
        <p:nvSpPr>
          <p:cNvPr id="20" name="Rectangle 16"/>
          <p:cNvSpPr>
            <a:spLocks noChangeArrowheads="1"/>
          </p:cNvSpPr>
          <p:nvPr/>
        </p:nvSpPr>
        <p:spPr bwMode="auto">
          <a:xfrm>
            <a:off x="4281487" y="-190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06030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677" y="533400"/>
            <a:ext cx="9905998" cy="703853"/>
          </a:xfrm>
        </p:spPr>
        <p:txBody>
          <a:bodyPr/>
          <a:lstStyle/>
          <a:p>
            <a:r>
              <a:rPr lang="en-US" dirty="0">
                <a:solidFill>
                  <a:srgbClr val="5B9383"/>
                </a:solidFill>
              </a:rPr>
              <a:t>Treating Chronic Pain</a:t>
            </a:r>
          </a:p>
        </p:txBody>
      </p:sp>
      <p:sp>
        <p:nvSpPr>
          <p:cNvPr id="3" name="Content Placeholder 2"/>
          <p:cNvSpPr>
            <a:spLocks noGrp="1"/>
          </p:cNvSpPr>
          <p:nvPr>
            <p:ph idx="1"/>
          </p:nvPr>
        </p:nvSpPr>
        <p:spPr>
          <a:xfrm>
            <a:off x="1116676" y="1322149"/>
            <a:ext cx="10348417" cy="990600"/>
          </a:xfrm>
        </p:spPr>
        <p:txBody>
          <a:bodyPr>
            <a:normAutofit/>
          </a:bodyPr>
          <a:lstStyle/>
          <a:p>
            <a:pPr marL="342900" indent="-342900">
              <a:buFont typeface="Arial" charset="0"/>
              <a:buChar char="•"/>
            </a:pPr>
            <a:r>
              <a:rPr lang="en-US" dirty="0"/>
              <a:t>Strong evidence that Acceptance &amp; Commitment Therapy (ACT)</a:t>
            </a:r>
            <a:r>
              <a:rPr lang="en-US" baseline="30000" dirty="0"/>
              <a:t>1</a:t>
            </a:r>
            <a:r>
              <a:rPr lang="en-US" dirty="0"/>
              <a:t> helps people with chronic pain</a:t>
            </a:r>
            <a:r>
              <a:rPr lang="en-US" baseline="30000" dirty="0"/>
              <a:t>2-3</a:t>
            </a:r>
          </a:p>
        </p:txBody>
      </p:sp>
      <p:sp>
        <p:nvSpPr>
          <p:cNvPr id="4" name="TextBox 3"/>
          <p:cNvSpPr txBox="1"/>
          <p:nvPr/>
        </p:nvSpPr>
        <p:spPr>
          <a:xfrm>
            <a:off x="194885" y="6093820"/>
            <a:ext cx="12192000" cy="553998"/>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000" b="0" i="0" u="none" strike="noStrike" kern="1200" cap="none" spc="0" normalizeH="0" baseline="0" noProof="0" dirty="0">
                <a:ln>
                  <a:noFill/>
                </a:ln>
                <a:solidFill>
                  <a:srgbClr val="000000"/>
                </a:solidFill>
                <a:effectLst/>
                <a:uLnTx/>
                <a:uFillTx/>
                <a:latin typeface="Garamond" panose="02020404030301010803"/>
                <a:ea typeface="Arial" charset="0"/>
                <a:cs typeface="Arial" charset="0"/>
              </a:rPr>
              <a:t>Hayes SC, Strosahl KD, Wilson KG. Guilford Press; 1999; 2011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000" b="0" i="0" u="none" strike="noStrike" kern="1200" cap="none" spc="0" normalizeH="0" baseline="0" noProof="0" dirty="0">
                <a:ln>
                  <a:noFill/>
                </a:ln>
                <a:solidFill>
                  <a:srgbClr val="000000"/>
                </a:solidFill>
                <a:effectLst/>
                <a:uLnTx/>
                <a:uFillTx/>
                <a:latin typeface="Garamond" panose="02020404030301010803"/>
                <a:ea typeface="+mn-ea"/>
                <a:cs typeface="Arial" panose="020B0604020202020204" pitchFamily="34" charset="0"/>
              </a:rPr>
              <a:t>Hann KE, McCracken </a:t>
            </a:r>
            <a:r>
              <a:rPr kumimoji="0" lang="en-US" sz="1000" b="0" i="0" u="none" strike="noStrike" kern="1200" cap="none" spc="0" normalizeH="0" baseline="0" noProof="0" dirty="0">
                <a:ln>
                  <a:noFill/>
                </a:ln>
                <a:solidFill>
                  <a:srgbClr val="000000"/>
                </a:solidFill>
                <a:effectLst/>
                <a:uLnTx/>
                <a:uFillTx/>
                <a:latin typeface="Garamond" panose="02020404030301010803"/>
                <a:ea typeface="Arial" charset="0"/>
                <a:cs typeface="Arial" charset="0"/>
              </a:rPr>
              <a:t>LM. J Contextual </a:t>
            </a:r>
            <a:r>
              <a:rPr kumimoji="0" lang="en-US" sz="1000" b="0" i="0" u="none" strike="noStrike" kern="1200" cap="none" spc="0" normalizeH="0" baseline="0" noProof="0" dirty="0" err="1">
                <a:ln>
                  <a:noFill/>
                </a:ln>
                <a:solidFill>
                  <a:srgbClr val="000000"/>
                </a:solidFill>
                <a:effectLst/>
                <a:uLnTx/>
                <a:uFillTx/>
                <a:latin typeface="Garamond" panose="02020404030301010803"/>
                <a:ea typeface="Arial" charset="0"/>
                <a:cs typeface="Arial" charset="0"/>
              </a:rPr>
              <a:t>Behav</a:t>
            </a:r>
            <a:r>
              <a:rPr kumimoji="0" lang="en-US" sz="1000" b="0" i="0" u="none" strike="noStrike" kern="1200" cap="none" spc="0" normalizeH="0" baseline="0" noProof="0" dirty="0">
                <a:ln>
                  <a:noFill/>
                </a:ln>
                <a:solidFill>
                  <a:srgbClr val="000000"/>
                </a:solidFill>
                <a:effectLst/>
                <a:uLnTx/>
                <a:uFillTx/>
                <a:latin typeface="Garamond" panose="02020404030301010803"/>
                <a:ea typeface="Arial" charset="0"/>
                <a:cs typeface="Arial" charset="0"/>
              </a:rPr>
              <a:t> Sci. 2014;3(4):217-27.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000" b="0" i="0" u="none" strike="noStrike" kern="1200" cap="none" spc="0" normalizeH="0" baseline="0" noProof="0" dirty="0" err="1">
                <a:ln>
                  <a:noFill/>
                </a:ln>
                <a:solidFill>
                  <a:srgbClr val="000000"/>
                </a:solidFill>
                <a:effectLst/>
                <a:uLnTx/>
                <a:uFillTx/>
                <a:latin typeface="Garamond" panose="02020404030301010803"/>
                <a:ea typeface="Arial" charset="0"/>
                <a:cs typeface="Arial" charset="0"/>
              </a:rPr>
              <a:t>Vowles</a:t>
            </a:r>
            <a:r>
              <a:rPr kumimoji="0" lang="en-US" sz="1000" b="0" i="0" u="none" strike="noStrike" kern="1200" cap="none" spc="0" normalizeH="0" baseline="0" noProof="0" dirty="0">
                <a:ln>
                  <a:noFill/>
                </a:ln>
                <a:solidFill>
                  <a:srgbClr val="000000"/>
                </a:solidFill>
                <a:effectLst/>
                <a:uLnTx/>
                <a:uFillTx/>
                <a:latin typeface="Garamond" panose="02020404030301010803"/>
                <a:ea typeface="Arial" charset="0"/>
                <a:cs typeface="Arial" charset="0"/>
              </a:rPr>
              <a:t> KE, McCracken LM, O'Brien JZ. </a:t>
            </a:r>
            <a:r>
              <a:rPr kumimoji="0" lang="en-US" sz="1000" b="0" i="0" u="none" strike="noStrike" kern="1200" cap="none" spc="0" normalizeH="0" baseline="0" noProof="0" dirty="0" err="1">
                <a:ln>
                  <a:noFill/>
                </a:ln>
                <a:solidFill>
                  <a:srgbClr val="000000"/>
                </a:solidFill>
                <a:effectLst/>
                <a:uLnTx/>
                <a:uFillTx/>
                <a:latin typeface="Garamond" panose="02020404030301010803"/>
                <a:ea typeface="Arial" charset="0"/>
                <a:cs typeface="Arial" charset="0"/>
              </a:rPr>
              <a:t>Behav</a:t>
            </a:r>
            <a:r>
              <a:rPr kumimoji="0" lang="en-US" sz="1000" b="0" i="0" u="none" strike="noStrike" kern="1200" cap="none" spc="0" normalizeH="0" baseline="0" noProof="0" dirty="0">
                <a:ln>
                  <a:noFill/>
                </a:ln>
                <a:solidFill>
                  <a:srgbClr val="000000"/>
                </a:solidFill>
                <a:effectLst/>
                <a:uLnTx/>
                <a:uFillTx/>
                <a:latin typeface="Garamond" panose="02020404030301010803"/>
                <a:ea typeface="Arial" charset="0"/>
                <a:cs typeface="Arial" charset="0"/>
              </a:rPr>
              <a:t> Res </a:t>
            </a:r>
            <a:r>
              <a:rPr kumimoji="0" lang="en-US" sz="1000" b="0" i="0" u="none" strike="noStrike" kern="1200" cap="none" spc="0" normalizeH="0" baseline="0" noProof="0" dirty="0" err="1">
                <a:ln>
                  <a:noFill/>
                </a:ln>
                <a:solidFill>
                  <a:srgbClr val="000000"/>
                </a:solidFill>
                <a:effectLst/>
                <a:uLnTx/>
                <a:uFillTx/>
                <a:latin typeface="Garamond" panose="02020404030301010803"/>
                <a:ea typeface="Arial" charset="0"/>
                <a:cs typeface="Arial" charset="0"/>
              </a:rPr>
              <a:t>Ther</a:t>
            </a:r>
            <a:r>
              <a:rPr kumimoji="0" lang="en-US" sz="1000" b="0" i="0" u="none" strike="noStrike" kern="1200" cap="none" spc="0" normalizeH="0" baseline="0" noProof="0" dirty="0">
                <a:ln>
                  <a:noFill/>
                </a:ln>
                <a:solidFill>
                  <a:srgbClr val="000000"/>
                </a:solidFill>
                <a:effectLst/>
                <a:uLnTx/>
                <a:uFillTx/>
                <a:latin typeface="Garamond" panose="02020404030301010803"/>
                <a:ea typeface="Arial" charset="0"/>
                <a:cs typeface="Arial" charset="0"/>
              </a:rPr>
              <a:t>. 2011;49:748-55.               </a:t>
            </a:r>
          </a:p>
        </p:txBody>
      </p:sp>
      <p:sp>
        <p:nvSpPr>
          <p:cNvPr id="6" name="Rounded Rectangle 5"/>
          <p:cNvSpPr/>
          <p:nvPr/>
        </p:nvSpPr>
        <p:spPr>
          <a:xfrm>
            <a:off x="602134" y="2824686"/>
            <a:ext cx="3988723" cy="22860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Garamond" panose="02020404030301010803"/>
                <a:ea typeface="+mn-ea"/>
                <a:cs typeface="+mn-cs"/>
              </a:rPr>
              <a:t>ACT</a:t>
            </a:r>
          </a:p>
        </p:txBody>
      </p:sp>
      <p:sp>
        <p:nvSpPr>
          <p:cNvPr id="7" name="Right Arrow 6"/>
          <p:cNvSpPr/>
          <p:nvPr/>
        </p:nvSpPr>
        <p:spPr>
          <a:xfrm>
            <a:off x="4800600" y="3586686"/>
            <a:ext cx="1981200" cy="7620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a:ea typeface="+mn-ea"/>
              <a:cs typeface="+mn-cs"/>
            </a:endParaRPr>
          </a:p>
        </p:txBody>
      </p:sp>
      <p:sp>
        <p:nvSpPr>
          <p:cNvPr id="9" name="Rounded Rectangle 8"/>
          <p:cNvSpPr/>
          <p:nvPr/>
        </p:nvSpPr>
        <p:spPr>
          <a:xfrm>
            <a:off x="7651203" y="1927060"/>
            <a:ext cx="3988723" cy="22860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Garamond" panose="02020404030301010803"/>
                <a:ea typeface="+mn-ea"/>
                <a:cs typeface="+mn-cs"/>
              </a:rPr>
              <a:t> Functioning</a:t>
            </a:r>
          </a:p>
        </p:txBody>
      </p:sp>
      <p:sp>
        <p:nvSpPr>
          <p:cNvPr id="10" name="Rounded Rectangle 9"/>
          <p:cNvSpPr/>
          <p:nvPr/>
        </p:nvSpPr>
        <p:spPr>
          <a:xfrm>
            <a:off x="7688734" y="4364383"/>
            <a:ext cx="3988723" cy="22860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Garamond" panose="02020404030301010803"/>
                <a:ea typeface="+mn-ea"/>
                <a:cs typeface="+mn-cs"/>
              </a:rPr>
              <a:t>Disability</a:t>
            </a:r>
          </a:p>
        </p:txBody>
      </p:sp>
      <p:sp>
        <p:nvSpPr>
          <p:cNvPr id="11" name="Right Arrow 10"/>
          <p:cNvSpPr/>
          <p:nvPr/>
        </p:nvSpPr>
        <p:spPr>
          <a:xfrm rot="5400000">
            <a:off x="7091166" y="5219923"/>
            <a:ext cx="1981200" cy="762000"/>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a:ea typeface="+mn-ea"/>
              <a:cs typeface="+mn-cs"/>
            </a:endParaRPr>
          </a:p>
        </p:txBody>
      </p:sp>
      <p:sp>
        <p:nvSpPr>
          <p:cNvPr id="12" name="Right Arrow 11"/>
          <p:cNvSpPr/>
          <p:nvPr/>
        </p:nvSpPr>
        <p:spPr>
          <a:xfrm rot="16200000">
            <a:off x="7041603" y="2707744"/>
            <a:ext cx="1981200" cy="762000"/>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19204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5071B2-48B5-7C4B-8382-8FDF9AAFE611}"/>
              </a:ext>
            </a:extLst>
          </p:cNvPr>
          <p:cNvSpPr>
            <a:spLocks noGrp="1"/>
          </p:cNvSpPr>
          <p:nvPr>
            <p:ph type="title"/>
          </p:nvPr>
        </p:nvSpPr>
        <p:spPr/>
        <p:txBody>
          <a:bodyPr/>
          <a:lstStyle/>
          <a:p>
            <a:r>
              <a:rPr lang="en-US" dirty="0"/>
              <a:t>Objectives</a:t>
            </a:r>
          </a:p>
        </p:txBody>
      </p:sp>
      <p:sp>
        <p:nvSpPr>
          <p:cNvPr id="4" name="Content Placeholder 3">
            <a:extLst>
              <a:ext uri="{FF2B5EF4-FFF2-40B4-BE49-F238E27FC236}">
                <a16:creationId xmlns:a16="http://schemas.microsoft.com/office/drawing/2014/main" id="{465C7F11-0DDB-F94B-846B-F923821B133D}"/>
              </a:ext>
            </a:extLst>
          </p:cNvPr>
          <p:cNvSpPr>
            <a:spLocks noGrp="1"/>
          </p:cNvSpPr>
          <p:nvPr>
            <p:ph idx="1"/>
          </p:nvPr>
        </p:nvSpPr>
        <p:spPr/>
        <p:txBody>
          <a:bodyPr>
            <a:normAutofit/>
          </a:bodyPr>
          <a:lstStyle/>
          <a:p>
            <a:pPr lvl="0" fontAlgn="base"/>
            <a:r>
              <a:rPr lang="en-US" dirty="0"/>
              <a:t>After attending, participants will be able to </a:t>
            </a:r>
          </a:p>
          <a:p>
            <a:pPr lvl="1" fontAlgn="base"/>
            <a:r>
              <a:rPr lang="en-US" dirty="0"/>
              <a:t>Describe healthcare settings that improve patient access to FACT for people of all ages, races, and ethnicities</a:t>
            </a:r>
          </a:p>
          <a:p>
            <a:pPr lvl="1" fontAlgn="base"/>
            <a:r>
              <a:rPr lang="en-US" dirty="0"/>
              <a:t>List three examples of improved health outcomes associated with brief FACT visits</a:t>
            </a:r>
          </a:p>
          <a:p>
            <a:pPr lvl="1" fontAlgn="base"/>
            <a:r>
              <a:rPr lang="en-US" dirty="0"/>
              <a:t>Apply ideas about methods to the design of feasibility studies in their communities</a:t>
            </a:r>
          </a:p>
          <a:p>
            <a:endParaRPr lang="en-US" dirty="0"/>
          </a:p>
        </p:txBody>
      </p:sp>
    </p:spTree>
    <p:extLst>
      <p:ext uri="{BB962C8B-B14F-4D97-AF65-F5344CB8AC3E}">
        <p14:creationId xmlns:p14="http://schemas.microsoft.com/office/powerpoint/2010/main" val="150024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981200" y="123461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228600" y="6488668"/>
            <a:ext cx="359418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srgbClr val="000000"/>
                </a:solidFill>
                <a:effectLst/>
                <a:uLnTx/>
                <a:uFillTx/>
                <a:latin typeface="Garamond" panose="02020404030301010803"/>
                <a:ea typeface="+mn-ea"/>
                <a:cs typeface="Arial" panose="020B0604020202020204" pitchFamily="34" charset="0"/>
              </a:rPr>
              <a:t>1</a:t>
            </a:r>
            <a:r>
              <a:rPr kumimoji="0" lang="en-US" sz="1400" b="0" i="0" u="none" strike="noStrike" kern="1200" cap="none" spc="0" normalizeH="0" baseline="0" noProof="0" dirty="0">
                <a:ln>
                  <a:noFill/>
                </a:ln>
                <a:solidFill>
                  <a:srgbClr val="000000"/>
                </a:solidFill>
                <a:effectLst/>
                <a:uLnTx/>
                <a:uFillTx/>
                <a:latin typeface="Garamond" panose="02020404030301010803"/>
                <a:ea typeface="+mn-ea"/>
                <a:cs typeface="Arial" panose="020B0604020202020204" pitchFamily="34" charset="0"/>
              </a:rPr>
              <a:t>Fortney L. Prim Care Rep. 2012;18(11):137-151.</a:t>
            </a:r>
          </a:p>
        </p:txBody>
      </p:sp>
      <p:sp>
        <p:nvSpPr>
          <p:cNvPr id="6" name="Title 1">
            <a:extLst>
              <a:ext uri="{FF2B5EF4-FFF2-40B4-BE49-F238E27FC236}">
                <a16:creationId xmlns:a16="http://schemas.microsoft.com/office/drawing/2014/main" id="{BE9B0A1E-0893-ED47-B2E4-730528B321F0}"/>
              </a:ext>
            </a:extLst>
          </p:cNvPr>
          <p:cNvSpPr>
            <a:spLocks noGrp="1"/>
          </p:cNvSpPr>
          <p:nvPr>
            <p:ph type="title"/>
          </p:nvPr>
        </p:nvSpPr>
        <p:spPr>
          <a:xfrm>
            <a:off x="228600" y="204719"/>
            <a:ext cx="9905998" cy="703853"/>
          </a:xfrm>
        </p:spPr>
        <p:txBody>
          <a:bodyPr/>
          <a:lstStyle/>
          <a:p>
            <a:r>
              <a:rPr lang="en-US" dirty="0">
                <a:solidFill>
                  <a:srgbClr val="5B9383"/>
                </a:solidFill>
              </a:rPr>
              <a:t>The problem…</a:t>
            </a:r>
          </a:p>
        </p:txBody>
      </p:sp>
      <p:sp>
        <p:nvSpPr>
          <p:cNvPr id="2" name="TextBox 1">
            <a:extLst>
              <a:ext uri="{FF2B5EF4-FFF2-40B4-BE49-F238E27FC236}">
                <a16:creationId xmlns:a16="http://schemas.microsoft.com/office/drawing/2014/main" id="{7D2D0D44-3FAB-D940-821D-339BF962F09A}"/>
              </a:ext>
            </a:extLst>
          </p:cNvPr>
          <p:cNvSpPr txBox="1"/>
          <p:nvPr/>
        </p:nvSpPr>
        <p:spPr>
          <a:xfrm>
            <a:off x="9332334" y="3636544"/>
            <a:ext cx="2192258" cy="1015663"/>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aramond" panose="02020404030301010803"/>
                <a:ea typeface="+mn-ea"/>
                <a:cs typeface="+mn-cs"/>
              </a:rPr>
              <a:t>How to make ACT more accessible?</a:t>
            </a:r>
          </a:p>
        </p:txBody>
      </p:sp>
    </p:spTree>
    <p:extLst>
      <p:ext uri="{BB962C8B-B14F-4D97-AF65-F5344CB8AC3E}">
        <p14:creationId xmlns:p14="http://schemas.microsoft.com/office/powerpoint/2010/main" val="58637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597368"/>
            <a:ext cx="10515600" cy="1191092"/>
          </a:xfrm>
        </p:spPr>
        <p:txBody>
          <a:bodyPr/>
          <a:lstStyle/>
          <a:p>
            <a:r>
              <a:rPr lang="en-US" dirty="0">
                <a:solidFill>
                  <a:schemeClr val="accent4">
                    <a:lumMod val="75000"/>
                  </a:schemeClr>
                </a:solidFill>
              </a:rPr>
              <a:t>Getting to the Patients</a:t>
            </a:r>
          </a:p>
        </p:txBody>
      </p:sp>
      <p:sp>
        <p:nvSpPr>
          <p:cNvPr id="3" name="Content Placeholder 2"/>
          <p:cNvSpPr>
            <a:spLocks noGrp="1"/>
          </p:cNvSpPr>
          <p:nvPr>
            <p:ph sz="half" idx="2"/>
          </p:nvPr>
        </p:nvSpPr>
        <p:spPr>
          <a:xfrm>
            <a:off x="839788" y="1922930"/>
            <a:ext cx="10428287" cy="3630145"/>
          </a:xfrm>
        </p:spPr>
        <p:txBody>
          <a:bodyPr>
            <a:normAutofit/>
          </a:bodyPr>
          <a:lstStyle/>
          <a:p>
            <a:pPr marL="342900" indent="-342900">
              <a:buFont typeface="Arial" panose="020B0604020202020204" pitchFamily="34" charset="0"/>
              <a:buChar char="•"/>
            </a:pPr>
            <a:r>
              <a:rPr lang="en-US" sz="2800" dirty="0"/>
              <a:t>Integrated Behavioral Health Consultants (BHCs)</a:t>
            </a:r>
            <a:r>
              <a:rPr lang="en-US" sz="2800" baseline="30000" dirty="0"/>
              <a:t>1</a:t>
            </a:r>
            <a:r>
              <a:rPr lang="en-US" sz="2800" dirty="0"/>
              <a:t> may help</a:t>
            </a:r>
            <a:endParaRPr lang="en-US" dirty="0"/>
          </a:p>
          <a:p>
            <a:pPr marL="685800" lvl="1" indent="-342900">
              <a:buFont typeface="Arial" panose="020B0604020202020204" pitchFamily="34" charset="0"/>
              <a:buChar char="•"/>
            </a:pPr>
            <a:r>
              <a:rPr lang="en-US" dirty="0"/>
              <a:t>BHCs are members of the primary care team</a:t>
            </a:r>
          </a:p>
          <a:p>
            <a:pPr marL="685800" lvl="1" indent="-342900">
              <a:buFont typeface="Arial" panose="020B0604020202020204" pitchFamily="34" charset="0"/>
              <a:buChar char="•"/>
            </a:pPr>
            <a:r>
              <a:rPr lang="en-US" dirty="0"/>
              <a:t>Evidence that BHCs can deliver brief, effective, evidence-based non-pharmacologic interventions</a:t>
            </a:r>
            <a:r>
              <a:rPr lang="en-US" baseline="30000" dirty="0"/>
              <a:t>2-4</a:t>
            </a:r>
          </a:p>
          <a:p>
            <a:pPr marL="685800" lvl="1" indent="-342900">
              <a:buFont typeface="Arial" panose="020B0604020202020204" pitchFamily="34" charset="0"/>
              <a:buChar char="•"/>
            </a:pPr>
            <a:endParaRPr lang="en-US" dirty="0"/>
          </a:p>
          <a:p>
            <a:pPr marL="685800" lvl="1" indent="-342900">
              <a:buFont typeface="Arial" panose="020B0604020202020204" pitchFamily="34" charset="0"/>
              <a:buChar char="•"/>
            </a:pPr>
            <a:r>
              <a:rPr lang="en-US" dirty="0"/>
              <a:t>McCracken et al. (2013) examined ACT for pain                                                        in a non-integrated primary care setting</a:t>
            </a:r>
            <a:r>
              <a:rPr lang="en-US" baseline="30000" dirty="0"/>
              <a:t>5</a:t>
            </a:r>
          </a:p>
          <a:p>
            <a:pPr marL="685800" lvl="1" indent="-342900">
              <a:buFont typeface="Arial" panose="020B0604020202020204" pitchFamily="34" charset="0"/>
              <a:buChar char="•"/>
            </a:pPr>
            <a:endParaRPr lang="en-US" dirty="0"/>
          </a:p>
          <a:p>
            <a:pPr marL="685800" lvl="1" indent="-342900">
              <a:buFont typeface="Arial" panose="020B0604020202020204" pitchFamily="34" charset="0"/>
              <a:buChar char="•"/>
            </a:pPr>
            <a:r>
              <a:rPr lang="en-US" dirty="0"/>
              <a:t>No studies yet on ACT for pain delivered by BHCs  </a:t>
            </a:r>
          </a:p>
        </p:txBody>
      </p:sp>
      <p:sp>
        <p:nvSpPr>
          <p:cNvPr id="4" name="TextBox 3"/>
          <p:cNvSpPr txBox="1"/>
          <p:nvPr/>
        </p:nvSpPr>
        <p:spPr>
          <a:xfrm>
            <a:off x="175571" y="6068174"/>
            <a:ext cx="7976264" cy="707886"/>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Robinson PJ, Reiter JT. Springer Science &amp; Business Media; 2007 Mar 12.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Bryan CJ, Corso ML, Corso KA, Morrow CE, Kanzler KE, Ray-</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Sannerud</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 J Consult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Clin</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Psychol. 2012;80(3):396-403.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Ray-</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Sannerud</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BN, Dolan DC, Morrow CE, Corso KA, Kanzler KE, Corso ML, Bryan CJ. Fam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Syst</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Health. 2012;30(1):60-71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solidFill>
                  <a:srgbClr val="000000"/>
                </a:solidFill>
                <a:effectLst/>
                <a:uLnTx/>
                <a:uFill>
                  <a:solidFill>
                    <a:srgbClr val="FF0000"/>
                  </a:solidFill>
                </a:uFill>
                <a:latin typeface="Arial" panose="020B0604020202020204" pitchFamily="34" charset="0"/>
                <a:ea typeface="+mn-ea"/>
                <a:cs typeface="Arial" panose="020B0604020202020204" pitchFamily="34" charset="0"/>
              </a:rPr>
              <a:t>Vogel M, </a:t>
            </a:r>
            <a:r>
              <a:rPr kumimoji="0" lang="en-US" sz="800" b="0" i="0" u="none" strike="noStrike" kern="1200" cap="none" spc="0" normalizeH="0" baseline="0" noProof="0" dirty="0" err="1">
                <a:ln>
                  <a:noFill/>
                </a:ln>
                <a:solidFill>
                  <a:srgbClr val="000000"/>
                </a:solidFill>
                <a:effectLst/>
                <a:uLnTx/>
                <a:uFill>
                  <a:solidFill>
                    <a:srgbClr val="FF0000"/>
                  </a:solidFill>
                </a:uFill>
                <a:latin typeface="Arial" panose="020B0604020202020204" pitchFamily="34" charset="0"/>
                <a:ea typeface="+mn-ea"/>
                <a:cs typeface="Arial" panose="020B0604020202020204" pitchFamily="34" charset="0"/>
              </a:rPr>
              <a:t>Kanzler</a:t>
            </a:r>
            <a:r>
              <a:rPr kumimoji="0" lang="en-US" sz="800" b="0" i="0" u="none" strike="noStrike" kern="1200" cap="none" spc="0" normalizeH="0" baseline="0" noProof="0" dirty="0">
                <a:ln>
                  <a:noFill/>
                </a:ln>
                <a:solidFill>
                  <a:srgbClr val="000000"/>
                </a:solidFill>
                <a:effectLst/>
                <a:uLnTx/>
                <a:uFill>
                  <a:solidFill>
                    <a:srgbClr val="FF0000"/>
                  </a:solidFill>
                </a:uFill>
                <a:latin typeface="Arial" panose="020B0604020202020204" pitchFamily="34" charset="0"/>
                <a:ea typeface="+mn-ea"/>
                <a:cs typeface="Arial" panose="020B0604020202020204" pitchFamily="34" charset="0"/>
              </a:rPr>
              <a:t> KE, Goodie J, Aikens J. J </a:t>
            </a:r>
            <a:r>
              <a:rPr kumimoji="0" lang="en-US" sz="800" b="0" i="0" u="none" strike="noStrike" kern="1200" cap="none" spc="0" normalizeH="0" baseline="0" noProof="0" dirty="0" err="1">
                <a:ln>
                  <a:noFill/>
                </a:ln>
                <a:solidFill>
                  <a:srgbClr val="000000"/>
                </a:solidFill>
                <a:effectLst/>
                <a:uLnTx/>
                <a:uFill>
                  <a:solidFill>
                    <a:srgbClr val="FF0000"/>
                  </a:solidFill>
                </a:uFill>
                <a:latin typeface="Arial" panose="020B0604020202020204" pitchFamily="34" charset="0"/>
                <a:ea typeface="+mn-ea"/>
                <a:cs typeface="Arial" panose="020B0604020202020204" pitchFamily="34" charset="0"/>
              </a:rPr>
              <a:t>Behav</a:t>
            </a:r>
            <a:r>
              <a:rPr kumimoji="0" lang="en-US" sz="800" b="0" i="0" u="none" strike="noStrike" kern="1200" cap="none" spc="0" normalizeH="0" baseline="0" noProof="0" dirty="0">
                <a:ln>
                  <a:noFill/>
                </a:ln>
                <a:solidFill>
                  <a:srgbClr val="000000"/>
                </a:solidFill>
                <a:effectLst/>
                <a:uLnTx/>
                <a:uFill>
                  <a:solidFill>
                    <a:srgbClr val="FF0000"/>
                  </a:solidFill>
                </a:uFill>
                <a:latin typeface="Arial" panose="020B0604020202020204" pitchFamily="34" charset="0"/>
                <a:ea typeface="+mn-ea"/>
                <a:cs typeface="Arial" panose="020B0604020202020204" pitchFamily="34" charset="0"/>
              </a:rPr>
              <a:t> Med. 2017;  40: 69-84</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solidFill>
                  <a:srgbClr val="000000"/>
                </a:solidFill>
                <a:effectLst/>
                <a:uLnTx/>
                <a:uFill>
                  <a:solidFill>
                    <a:srgbClr val="FF0000"/>
                  </a:solidFill>
                </a:uFill>
                <a:latin typeface="Arial" panose="020B0604020202020204" pitchFamily="34" charset="0"/>
                <a:ea typeface="+mn-ea"/>
                <a:cs typeface="Arial" panose="020B0604020202020204" pitchFamily="34" charset="0"/>
              </a:rPr>
              <a:t>McCracken LM, Sato A, Taylor GJ, J of Pain 2013;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 (11):1398-1406. </a:t>
            </a:r>
            <a:endParaRPr kumimoji="0" lang="en-US" sz="800" b="0" i="0" u="none" strike="noStrike" kern="1200" cap="none" spc="0" normalizeH="0" baseline="0" noProof="0" dirty="0">
              <a:ln>
                <a:noFill/>
              </a:ln>
              <a:solidFill>
                <a:srgbClr val="000000"/>
              </a:solidFill>
              <a:effectLst/>
              <a:uLnTx/>
              <a:uFill>
                <a:solidFill>
                  <a:srgbClr val="FF0000"/>
                </a:solidFill>
              </a:uFill>
              <a:latin typeface="Arial" panose="020B0604020202020204" pitchFamily="34" charset="0"/>
              <a:ea typeface="+mn-ea"/>
              <a:cs typeface="Arial" panose="020B0604020202020204" pitchFamily="34" charset="0"/>
            </a:endParaRPr>
          </a:p>
        </p:txBody>
      </p:sp>
      <p:sp>
        <p:nvSpPr>
          <p:cNvPr id="5" name="Text Box 5"/>
          <p:cNvSpPr txBox="1">
            <a:spLocks noChangeArrowheads="1"/>
          </p:cNvSpPr>
          <p:nvPr/>
        </p:nvSpPr>
        <p:spPr bwMode="auto">
          <a:xfrm>
            <a:off x="10743222" y="4607602"/>
            <a:ext cx="1161328" cy="3192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Light" charset="0"/>
                <a:ea typeface="Calibri" charset="0"/>
                <a:cs typeface="Times New Roman" charset="0"/>
              </a:rPr>
              <a:t>Thoughts</a:t>
            </a:r>
            <a:endParaRPr kumimoji="0" lang="en-US" sz="1800" b="0" i="0" u="none" strike="noStrike" kern="1200" cap="none" spc="0" normalizeH="0" baseline="0" noProof="0" dirty="0">
              <a:ln>
                <a:noFill/>
              </a:ln>
              <a:solidFill>
                <a:srgbClr val="000000"/>
              </a:solidFill>
              <a:effectLst/>
              <a:uLnTx/>
              <a:uFillTx/>
              <a:latin typeface="Calibri" charset="0"/>
              <a:ea typeface="Calibri" charset="0"/>
              <a:cs typeface="Times New Roman" charset="0"/>
            </a:endParaRPr>
          </a:p>
        </p:txBody>
      </p:sp>
      <p:sp>
        <p:nvSpPr>
          <p:cNvPr id="6" name="Text Box 1"/>
          <p:cNvSpPr txBox="1">
            <a:spLocks noChangeArrowheads="1"/>
          </p:cNvSpPr>
          <p:nvPr/>
        </p:nvSpPr>
        <p:spPr bwMode="auto">
          <a:xfrm>
            <a:off x="10677347" y="5818947"/>
            <a:ext cx="1002700" cy="2667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Light" charset="0"/>
                <a:ea typeface="Calibri" charset="0"/>
                <a:cs typeface="Times New Roman" charset="0"/>
              </a:rPr>
              <a:t>Behavior</a:t>
            </a:r>
            <a:endParaRPr kumimoji="0" lang="en-US" sz="1800" b="0" i="0" u="none" strike="noStrike" kern="1200" cap="none" spc="0" normalizeH="0" baseline="0" noProof="0" dirty="0">
              <a:ln>
                <a:noFill/>
              </a:ln>
              <a:solidFill>
                <a:srgbClr val="000000"/>
              </a:solidFill>
              <a:effectLst/>
              <a:uLnTx/>
              <a:uFillTx/>
              <a:latin typeface="Calibri" charset="0"/>
              <a:ea typeface="Calibri" charset="0"/>
              <a:cs typeface="Times New Roman" charset="0"/>
            </a:endParaRPr>
          </a:p>
        </p:txBody>
      </p:sp>
      <p:sp>
        <p:nvSpPr>
          <p:cNvPr id="7" name="Text Box 6"/>
          <p:cNvSpPr txBox="1">
            <a:spLocks noChangeArrowheads="1"/>
          </p:cNvSpPr>
          <p:nvPr/>
        </p:nvSpPr>
        <p:spPr bwMode="auto">
          <a:xfrm>
            <a:off x="9247243" y="4032450"/>
            <a:ext cx="989493" cy="2466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Light" charset="0"/>
                <a:ea typeface="Calibri" charset="0"/>
                <a:cs typeface="Times New Roman" charset="0"/>
              </a:rPr>
              <a:t>Feelings</a:t>
            </a:r>
            <a:endParaRPr kumimoji="0" lang="en-US" sz="1800" b="0" i="0" u="none" strike="noStrike" kern="1200" cap="none" spc="0" normalizeH="0" baseline="0" noProof="0" dirty="0">
              <a:ln>
                <a:noFill/>
              </a:ln>
              <a:solidFill>
                <a:srgbClr val="000000"/>
              </a:solidFill>
              <a:effectLst/>
              <a:uLnTx/>
              <a:uFillTx/>
              <a:latin typeface="Calibri" charset="0"/>
              <a:ea typeface="Calibri" charset="0"/>
              <a:cs typeface="Times New Roman" charset="0"/>
            </a:endParaRPr>
          </a:p>
        </p:txBody>
      </p:sp>
      <p:sp>
        <p:nvSpPr>
          <p:cNvPr id="8" name="Text Box 4"/>
          <p:cNvSpPr txBox="1">
            <a:spLocks noChangeArrowheads="1"/>
          </p:cNvSpPr>
          <p:nvPr/>
        </p:nvSpPr>
        <p:spPr bwMode="auto">
          <a:xfrm>
            <a:off x="8151835" y="5873242"/>
            <a:ext cx="1517115" cy="3898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Light" charset="0"/>
                <a:ea typeface="Calibri" charset="0"/>
                <a:cs typeface="Times New Roman" charset="0"/>
              </a:rPr>
              <a:t>Environment</a:t>
            </a:r>
            <a:endParaRPr kumimoji="0" lang="en-US" sz="1800" b="0" i="0" u="none" strike="noStrike" kern="1200" cap="none" spc="0" normalizeH="0" baseline="0" noProof="0" dirty="0">
              <a:ln>
                <a:noFill/>
              </a:ln>
              <a:solidFill>
                <a:srgbClr val="000000"/>
              </a:solidFill>
              <a:effectLst/>
              <a:uLnTx/>
              <a:uFillTx/>
              <a:latin typeface="Calibri" charset="0"/>
              <a:ea typeface="Calibri" charset="0"/>
              <a:cs typeface="Times New Roman" charset="0"/>
            </a:endParaRPr>
          </a:p>
        </p:txBody>
      </p:sp>
      <p:sp>
        <p:nvSpPr>
          <p:cNvPr id="9" name="Curved Down Arrow 8"/>
          <p:cNvSpPr>
            <a:spLocks noChangeArrowheads="1"/>
          </p:cNvSpPr>
          <p:nvPr/>
        </p:nvSpPr>
        <p:spPr bwMode="auto">
          <a:xfrm rot="17132989">
            <a:off x="8814241" y="4870499"/>
            <a:ext cx="918638" cy="288721"/>
          </a:xfrm>
          <a:prstGeom prst="curvedDownArrow">
            <a:avLst>
              <a:gd name="adj1" fmla="val 75916"/>
              <a:gd name="adj2" fmla="val 146932"/>
              <a:gd name="adj3" fmla="val 34634"/>
            </a:avLst>
          </a:prstGeom>
          <a:solidFill>
            <a:schemeClr val="accent6"/>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aramond" panose="02020404030301010803"/>
              <a:ea typeface="+mn-ea"/>
              <a:cs typeface="+mn-cs"/>
            </a:endParaRPr>
          </a:p>
        </p:txBody>
      </p:sp>
      <p:sp>
        <p:nvSpPr>
          <p:cNvPr id="10" name="Text Box 31"/>
          <p:cNvSpPr txBox="1">
            <a:spLocks noChangeArrowheads="1"/>
          </p:cNvSpPr>
          <p:nvPr/>
        </p:nvSpPr>
        <p:spPr bwMode="auto">
          <a:xfrm>
            <a:off x="9310912" y="4954028"/>
            <a:ext cx="1325638" cy="4403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Impact" charset="0"/>
                <a:ea typeface="Impact" charset="0"/>
                <a:cs typeface="Impact" charset="0"/>
              </a:rPr>
              <a:t>PAIN</a:t>
            </a:r>
            <a:endParaRPr kumimoji="0" lang="en-US" sz="3200" b="0" i="0" u="none" strike="noStrike" kern="1200" cap="none" spc="0" normalizeH="0" baseline="0" noProof="0" dirty="0">
              <a:ln>
                <a:noFill/>
              </a:ln>
              <a:solidFill>
                <a:srgbClr val="000000"/>
              </a:solidFill>
              <a:effectLst/>
              <a:uLnTx/>
              <a:uFillTx/>
              <a:latin typeface="Impact" charset="0"/>
              <a:ea typeface="Impact" charset="0"/>
              <a:cs typeface="Impact" charset="0"/>
            </a:endParaRPr>
          </a:p>
        </p:txBody>
      </p:sp>
      <p:sp>
        <p:nvSpPr>
          <p:cNvPr id="11" name="Text Box 6"/>
          <p:cNvSpPr txBox="1">
            <a:spLocks noChangeArrowheads="1"/>
          </p:cNvSpPr>
          <p:nvPr/>
        </p:nvSpPr>
        <p:spPr bwMode="auto">
          <a:xfrm>
            <a:off x="8401423" y="4801374"/>
            <a:ext cx="647774" cy="1526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Light" charset="0"/>
                <a:ea typeface="Calibri" charset="0"/>
                <a:cs typeface="Times New Roman" charset="0"/>
              </a:rPr>
              <a:t>Body</a:t>
            </a:r>
            <a:endParaRPr kumimoji="0" lang="en-US" sz="1800" b="0" i="0" u="none" strike="noStrike" kern="1200" cap="none" spc="0" normalizeH="0" baseline="0" noProof="0" dirty="0">
              <a:ln>
                <a:noFill/>
              </a:ln>
              <a:solidFill>
                <a:srgbClr val="000000"/>
              </a:solidFill>
              <a:effectLst/>
              <a:uLnTx/>
              <a:uFillTx/>
              <a:latin typeface="Calibri" charset="0"/>
              <a:ea typeface="Calibri" charset="0"/>
              <a:cs typeface="Times New Roman" charset="0"/>
            </a:endParaRPr>
          </a:p>
        </p:txBody>
      </p:sp>
      <p:sp>
        <p:nvSpPr>
          <p:cNvPr id="12" name="Curved Down Arrow 11"/>
          <p:cNvSpPr>
            <a:spLocks noChangeArrowheads="1"/>
          </p:cNvSpPr>
          <p:nvPr/>
        </p:nvSpPr>
        <p:spPr bwMode="auto">
          <a:xfrm rot="20994212">
            <a:off x="9503221" y="4392209"/>
            <a:ext cx="918638" cy="288721"/>
          </a:xfrm>
          <a:prstGeom prst="curvedDownArrow">
            <a:avLst>
              <a:gd name="adj1" fmla="val 75916"/>
              <a:gd name="adj2" fmla="val 146932"/>
              <a:gd name="adj3" fmla="val 34634"/>
            </a:avLst>
          </a:prstGeom>
          <a:solidFill>
            <a:schemeClr val="accent6"/>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aramond" panose="02020404030301010803"/>
              <a:ea typeface="+mn-ea"/>
              <a:cs typeface="+mn-cs"/>
            </a:endParaRPr>
          </a:p>
        </p:txBody>
      </p:sp>
      <p:sp>
        <p:nvSpPr>
          <p:cNvPr id="13" name="Curved Down Arrow 12"/>
          <p:cNvSpPr>
            <a:spLocks noChangeArrowheads="1"/>
          </p:cNvSpPr>
          <p:nvPr/>
        </p:nvSpPr>
        <p:spPr bwMode="auto">
          <a:xfrm rot="3233770">
            <a:off x="10228203" y="4824282"/>
            <a:ext cx="918638" cy="288721"/>
          </a:xfrm>
          <a:prstGeom prst="curvedDownArrow">
            <a:avLst>
              <a:gd name="adj1" fmla="val 75916"/>
              <a:gd name="adj2" fmla="val 146932"/>
              <a:gd name="adj3" fmla="val 34634"/>
            </a:avLst>
          </a:prstGeom>
          <a:solidFill>
            <a:schemeClr val="accent6"/>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aramond" panose="02020404030301010803"/>
              <a:ea typeface="+mn-ea"/>
              <a:cs typeface="+mn-cs"/>
            </a:endParaRPr>
          </a:p>
        </p:txBody>
      </p:sp>
      <p:sp>
        <p:nvSpPr>
          <p:cNvPr id="14" name="Curved Down Arrow 13"/>
          <p:cNvSpPr>
            <a:spLocks noChangeArrowheads="1"/>
          </p:cNvSpPr>
          <p:nvPr/>
        </p:nvSpPr>
        <p:spPr bwMode="auto">
          <a:xfrm rot="8473631">
            <a:off x="10051390" y="5632261"/>
            <a:ext cx="918638" cy="288721"/>
          </a:xfrm>
          <a:prstGeom prst="curvedDownArrow">
            <a:avLst>
              <a:gd name="adj1" fmla="val 75916"/>
              <a:gd name="adj2" fmla="val 146932"/>
              <a:gd name="adj3" fmla="val 34634"/>
            </a:avLst>
          </a:prstGeom>
          <a:solidFill>
            <a:schemeClr val="accent6"/>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aramond" panose="02020404030301010803"/>
              <a:ea typeface="+mn-ea"/>
              <a:cs typeface="+mn-cs"/>
            </a:endParaRPr>
          </a:p>
        </p:txBody>
      </p:sp>
      <p:sp>
        <p:nvSpPr>
          <p:cNvPr id="15" name="Curved Down Arrow 14"/>
          <p:cNvSpPr>
            <a:spLocks noChangeArrowheads="1"/>
          </p:cNvSpPr>
          <p:nvPr/>
        </p:nvSpPr>
        <p:spPr bwMode="auto">
          <a:xfrm rot="12747450">
            <a:off x="9122963" y="5653139"/>
            <a:ext cx="918638" cy="288721"/>
          </a:xfrm>
          <a:prstGeom prst="curvedDownArrow">
            <a:avLst>
              <a:gd name="adj1" fmla="val 75916"/>
              <a:gd name="adj2" fmla="val 146932"/>
              <a:gd name="adj3" fmla="val 34634"/>
            </a:avLst>
          </a:prstGeom>
          <a:solidFill>
            <a:schemeClr val="accent6"/>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06599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25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Aims of Pilot Study</a:t>
            </a:r>
          </a:p>
        </p:txBody>
      </p:sp>
      <p:sp>
        <p:nvSpPr>
          <p:cNvPr id="7" name="Content Placeholder 2"/>
          <p:cNvSpPr>
            <a:spLocks noGrp="1"/>
          </p:cNvSpPr>
          <p:nvPr>
            <p:ph sz="half" idx="2"/>
          </p:nvPr>
        </p:nvSpPr>
        <p:spPr>
          <a:xfrm>
            <a:off x="546582" y="2074865"/>
            <a:ext cx="9141927" cy="2554286"/>
          </a:xfrm>
        </p:spPr>
        <p:txBody>
          <a:bodyPr>
            <a:noAutofit/>
          </a:bodyPr>
          <a:lstStyle/>
          <a:p>
            <a:r>
              <a:rPr lang="en-US" b="1" dirty="0"/>
              <a:t>Aim 1:</a:t>
            </a:r>
            <a:r>
              <a:rPr lang="en-US" dirty="0"/>
              <a:t> To determine feasibility, acceptability and effectiveness</a:t>
            </a:r>
          </a:p>
          <a:p>
            <a:pPr marL="800100" lvl="1" indent="-342900">
              <a:buFontTx/>
              <a:buChar char="-"/>
            </a:pPr>
            <a:r>
              <a:rPr lang="en-US" i="1" dirty="0"/>
              <a:t>Feasibility: </a:t>
            </a:r>
            <a:r>
              <a:rPr lang="en-US" dirty="0"/>
              <a:t>Recruitment, Retention, Fidelity</a:t>
            </a:r>
          </a:p>
          <a:p>
            <a:pPr marL="800100" lvl="1" indent="-342900">
              <a:buFontTx/>
              <a:buChar char="-"/>
            </a:pPr>
            <a:r>
              <a:rPr lang="en-US" i="1" dirty="0"/>
              <a:t>Acceptability</a:t>
            </a:r>
            <a:r>
              <a:rPr lang="en-US" dirty="0"/>
              <a:t>: Patient/participant satisfaction with FACT</a:t>
            </a:r>
          </a:p>
          <a:p>
            <a:pPr marL="800100" lvl="1" indent="-342900">
              <a:buFontTx/>
              <a:buChar char="-"/>
            </a:pPr>
            <a:r>
              <a:rPr lang="en-US" i="1" dirty="0"/>
              <a:t>Effectiveness: Self-reported p</a:t>
            </a:r>
            <a:r>
              <a:rPr lang="en-US" dirty="0"/>
              <a:t>hysical disability</a:t>
            </a:r>
            <a:endParaRPr lang="en-US" b="1" i="1" dirty="0"/>
          </a:p>
          <a:p>
            <a:r>
              <a:rPr lang="en-US" b="1" dirty="0"/>
              <a:t>Aim 2: </a:t>
            </a:r>
            <a:r>
              <a:rPr lang="en-US" dirty="0"/>
              <a:t>To examine mechanisms of change</a:t>
            </a:r>
          </a:p>
          <a:p>
            <a:pPr marL="800100" lvl="1" indent="-342900">
              <a:buFontTx/>
              <a:buChar char="-"/>
            </a:pPr>
            <a:r>
              <a:rPr lang="en-US" dirty="0"/>
              <a:t>Chronic Pain Acceptance</a:t>
            </a:r>
          </a:p>
          <a:p>
            <a:pPr marL="800100" lvl="1" indent="-342900">
              <a:buFontTx/>
              <a:buChar char="-"/>
            </a:pPr>
            <a:r>
              <a:rPr lang="en-US" dirty="0"/>
              <a:t>Values-Based Activity</a:t>
            </a:r>
          </a:p>
          <a:p>
            <a:r>
              <a:rPr lang="en-US" b="1" dirty="0"/>
              <a:t>Aim 3: </a:t>
            </a:r>
            <a:r>
              <a:rPr lang="en-US" dirty="0"/>
              <a:t>To understand the experiences of study participants … in order to inform a larger trial  </a:t>
            </a:r>
          </a:p>
          <a:p>
            <a:endParaRPr lang="en-US" i="1" dirty="0"/>
          </a:p>
        </p:txBody>
      </p:sp>
      <p:sp>
        <p:nvSpPr>
          <p:cNvPr id="11" name="Rectangle 10"/>
          <p:cNvSpPr/>
          <p:nvPr/>
        </p:nvSpPr>
        <p:spPr>
          <a:xfrm>
            <a:off x="8292497" y="3209811"/>
            <a:ext cx="257175" cy="287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2" name="Rounded Rectangle 11"/>
          <p:cNvSpPr/>
          <p:nvPr/>
        </p:nvSpPr>
        <p:spPr>
          <a:xfrm>
            <a:off x="10644188" y="3209133"/>
            <a:ext cx="328613" cy="2857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aramond" panose="02020404030301010803"/>
                <a:ea typeface="+mn-ea"/>
                <a:cs typeface="+mn-cs"/>
              </a:rPr>
              <a:t>v</a:t>
            </a:r>
          </a:p>
        </p:txBody>
      </p:sp>
      <p:sp>
        <p:nvSpPr>
          <p:cNvPr id="13" name="Rounded Rectangle 12"/>
          <p:cNvSpPr/>
          <p:nvPr/>
        </p:nvSpPr>
        <p:spPr>
          <a:xfrm>
            <a:off x="9438031" y="3804118"/>
            <a:ext cx="328613" cy="2857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3" name="Rectangle 2">
            <a:extLst>
              <a:ext uri="{FF2B5EF4-FFF2-40B4-BE49-F238E27FC236}">
                <a16:creationId xmlns:a16="http://schemas.microsoft.com/office/drawing/2014/main" id="{DE5509F4-3141-E74D-A3DD-E035832286BC}"/>
              </a:ext>
            </a:extLst>
          </p:cNvPr>
          <p:cNvSpPr/>
          <p:nvPr/>
        </p:nvSpPr>
        <p:spPr>
          <a:xfrm>
            <a:off x="186967" y="6169109"/>
            <a:ext cx="986115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Garamond" panose="02020404030301010803"/>
                <a:ea typeface="+mn-ea"/>
                <a:cs typeface="+mn-cs"/>
              </a:rPr>
              <a:t>Pilot study to provide preliminary data informing a larger trial</a:t>
            </a:r>
          </a:p>
        </p:txBody>
      </p:sp>
    </p:spTree>
    <p:extLst>
      <p:ext uri="{BB962C8B-B14F-4D97-AF65-F5344CB8AC3E}">
        <p14:creationId xmlns:p14="http://schemas.microsoft.com/office/powerpoint/2010/main" val="20413508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Study Design &amp; Methods</a:t>
            </a:r>
          </a:p>
        </p:txBody>
      </p:sp>
      <p:pic>
        <p:nvPicPr>
          <p:cNvPr id="3" name="Picture 2">
            <a:extLst>
              <a:ext uri="{FF2B5EF4-FFF2-40B4-BE49-F238E27FC236}">
                <a16:creationId xmlns:a16="http://schemas.microsoft.com/office/drawing/2014/main" id="{3E3B9509-430F-8747-A148-8897F4B87222}"/>
              </a:ext>
            </a:extLst>
          </p:cNvPr>
          <p:cNvPicPr>
            <a:picLocks noChangeAspect="1"/>
          </p:cNvPicPr>
          <p:nvPr/>
        </p:nvPicPr>
        <p:blipFill>
          <a:blip r:embed="rId3"/>
          <a:stretch>
            <a:fillRect/>
          </a:stretch>
        </p:blipFill>
        <p:spPr>
          <a:xfrm>
            <a:off x="279400" y="6248400"/>
            <a:ext cx="558800" cy="431800"/>
          </a:xfrm>
          <a:prstGeom prst="rect">
            <a:avLst/>
          </a:prstGeom>
        </p:spPr>
      </p:pic>
      <p:sp>
        <p:nvSpPr>
          <p:cNvPr id="4" name="Text Placeholder 3">
            <a:extLst>
              <a:ext uri="{FF2B5EF4-FFF2-40B4-BE49-F238E27FC236}">
                <a16:creationId xmlns:a16="http://schemas.microsoft.com/office/drawing/2014/main" id="{47919841-8E79-9F45-9AE8-2A5DF33A5BED}"/>
              </a:ext>
            </a:extLst>
          </p:cNvPr>
          <p:cNvSpPr txBox="1">
            <a:spLocks/>
          </p:cNvSpPr>
          <p:nvPr/>
        </p:nvSpPr>
        <p:spPr>
          <a:xfrm>
            <a:off x="647700" y="6259527"/>
            <a:ext cx="1371600" cy="409546"/>
          </a:xfrm>
          <a:prstGeom prst="rect">
            <a:avLst/>
          </a:prstGeom>
        </p:spPr>
        <p:txBody>
          <a:bodyPr vert="horz" lIns="91440" tIns="45720" rIns="91440" bIns="45720" rtlCol="0" anchor="b" anchorCtr="0">
            <a:noAutofit/>
          </a:bodyPr>
          <a:lstStyle>
            <a:lvl1pPr marL="0" indent="0" algn="l" defTabSz="685800" rtl="0" eaLnBrk="1" latinLnBrk="0" hangingPunct="1">
              <a:lnSpc>
                <a:spcPct val="90000"/>
              </a:lnSpc>
              <a:spcBef>
                <a:spcPts val="0"/>
              </a:spcBef>
              <a:buFont typeface="Arial"/>
              <a:buNone/>
              <a:defRPr sz="6000" b="0" i="0" kern="1200" baseline="0">
                <a:solidFill>
                  <a:schemeClr val="bg1"/>
                </a:solidFill>
                <a:latin typeface="Goudy Oldstyle Std Regular" charset="0"/>
                <a:ea typeface="+mn-ea"/>
                <a:cs typeface="+mn-cs"/>
              </a:defRPr>
            </a:lvl1pPr>
            <a:lvl2pPr marL="342900" indent="0" algn="l" defTabSz="685800" rtl="0" eaLnBrk="1" latinLnBrk="0" hangingPunct="1">
              <a:lnSpc>
                <a:spcPct val="90000"/>
              </a:lnSpc>
              <a:spcBef>
                <a:spcPts val="375"/>
              </a:spcBef>
              <a:buFont typeface="Arial"/>
              <a:buNone/>
              <a:defRPr sz="1800" b="0" i="0" kern="1200">
                <a:solidFill>
                  <a:schemeClr val="tx2"/>
                </a:solidFill>
                <a:latin typeface="Goudy Oldstyle Std Regular" charset="0"/>
                <a:ea typeface="+mn-ea"/>
                <a:cs typeface="+mn-cs"/>
              </a:defRPr>
            </a:lvl2pPr>
            <a:lvl3pPr marL="685800" indent="0" algn="l" defTabSz="685800" rtl="0" eaLnBrk="1" latinLnBrk="0" hangingPunct="1">
              <a:lnSpc>
                <a:spcPct val="90000"/>
              </a:lnSpc>
              <a:spcBef>
                <a:spcPts val="375"/>
              </a:spcBef>
              <a:buFont typeface="Arial"/>
              <a:buNone/>
              <a:defRPr sz="1500" b="0" i="0" kern="1200">
                <a:solidFill>
                  <a:schemeClr val="tx2"/>
                </a:solidFill>
                <a:latin typeface="Goudy Oldstyle Std Regular" charset="0"/>
                <a:ea typeface="+mn-ea"/>
                <a:cs typeface="+mn-cs"/>
              </a:defRPr>
            </a:lvl3pPr>
            <a:lvl4pPr marL="10287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4pPr>
            <a:lvl5pPr marL="13716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0000"/>
                </a:solidFill>
                <a:effectLst/>
                <a:uLnTx/>
                <a:uFillTx/>
                <a:latin typeface="Goudy Oldstyle Std Regular" charset="0"/>
                <a:ea typeface="+mn-ea"/>
                <a:cs typeface="+mn-cs"/>
              </a:rPr>
              <a:t>@</a:t>
            </a:r>
            <a:r>
              <a:rPr kumimoji="0" lang="en-US" sz="2000" b="0" i="0" u="none" strike="noStrike" kern="1200" cap="none" spc="0" normalizeH="0" baseline="0" noProof="0" dirty="0" err="1">
                <a:ln>
                  <a:noFill/>
                </a:ln>
                <a:solidFill>
                  <a:srgbClr val="000000"/>
                </a:solidFill>
                <a:effectLst/>
                <a:uLnTx/>
                <a:uFillTx/>
                <a:latin typeface="Goudy Oldstyle Std Regular" charset="0"/>
                <a:ea typeface="+mn-ea"/>
                <a:cs typeface="+mn-cs"/>
              </a:rPr>
              <a:t>DrKatieK</a:t>
            </a:r>
            <a:endParaRPr kumimoji="0" lang="en-US" sz="2000" b="0" i="0" u="none" strike="noStrike" kern="1200" cap="none" spc="0" normalizeH="0" baseline="0" noProof="0" dirty="0">
              <a:ln>
                <a:noFill/>
              </a:ln>
              <a:solidFill>
                <a:srgbClr val="000000"/>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31359713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C49696-C368-8344-8A5F-5AD2030BC543}"/>
              </a:ext>
            </a:extLst>
          </p:cNvPr>
          <p:cNvPicPr>
            <a:picLocks noChangeAspect="1"/>
          </p:cNvPicPr>
          <p:nvPr/>
        </p:nvPicPr>
        <p:blipFill rotWithShape="1">
          <a:blip r:embed="rId2"/>
          <a:srcRect l="3170" t="3216" r="3116" b="-1"/>
          <a:stretch/>
        </p:blipFill>
        <p:spPr>
          <a:xfrm>
            <a:off x="1385016" y="281354"/>
            <a:ext cx="8771859" cy="6030545"/>
          </a:xfrm>
          <a:prstGeom prst="rect">
            <a:avLst/>
          </a:prstGeom>
        </p:spPr>
      </p:pic>
    </p:spTree>
    <p:extLst>
      <p:ext uri="{BB962C8B-B14F-4D97-AF65-F5344CB8AC3E}">
        <p14:creationId xmlns:p14="http://schemas.microsoft.com/office/powerpoint/2010/main" val="4867933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2E91A6-A13B-3546-B763-B6136A2CF96F}"/>
              </a:ext>
            </a:extLst>
          </p:cNvPr>
          <p:cNvSpPr>
            <a:spLocks noGrp="1"/>
          </p:cNvSpPr>
          <p:nvPr>
            <p:ph type="title"/>
          </p:nvPr>
        </p:nvSpPr>
        <p:spPr/>
        <p:txBody>
          <a:bodyPr/>
          <a:lstStyle/>
          <a:p>
            <a:r>
              <a:rPr lang="en-US" dirty="0">
                <a:solidFill>
                  <a:srgbClr val="5B9383"/>
                </a:solidFill>
              </a:rPr>
              <a:t>Setting</a:t>
            </a:r>
          </a:p>
        </p:txBody>
      </p:sp>
      <p:sp>
        <p:nvSpPr>
          <p:cNvPr id="4" name="Content Placeholder 3">
            <a:extLst>
              <a:ext uri="{FF2B5EF4-FFF2-40B4-BE49-F238E27FC236}">
                <a16:creationId xmlns:a16="http://schemas.microsoft.com/office/drawing/2014/main" id="{F8B4DB98-6DA7-4F49-9289-71A2BC5EFECF}"/>
              </a:ext>
            </a:extLst>
          </p:cNvPr>
          <p:cNvSpPr>
            <a:spLocks noGrp="1"/>
          </p:cNvSpPr>
          <p:nvPr>
            <p:ph idx="1"/>
          </p:nvPr>
        </p:nvSpPr>
        <p:spPr/>
        <p:txBody>
          <a:bodyPr/>
          <a:lstStyle/>
          <a:p>
            <a:pPr marL="342900" indent="-342900">
              <a:buFont typeface="Arial" panose="020B0604020202020204" pitchFamily="34" charset="0"/>
              <a:buChar char="•"/>
            </a:pPr>
            <a:r>
              <a:rPr lang="en-US" dirty="0"/>
              <a:t>Southwestern U.S.</a:t>
            </a:r>
          </a:p>
          <a:p>
            <a:pPr marL="342900" indent="-342900">
              <a:buFont typeface="Arial" panose="020B0604020202020204" pitchFamily="34" charset="0"/>
              <a:buChar char="•"/>
            </a:pPr>
            <a:r>
              <a:rPr lang="en-US" dirty="0"/>
              <a:t>Primary care clinic in community </a:t>
            </a:r>
          </a:p>
          <a:p>
            <a:pPr marL="342900" indent="-342900">
              <a:buFont typeface="Arial" panose="020B0604020202020204" pitchFamily="34" charset="0"/>
              <a:buChar char="•"/>
            </a:pPr>
            <a:r>
              <a:rPr lang="en-US" dirty="0"/>
              <a:t>Affiliated with academic medical center</a:t>
            </a:r>
          </a:p>
          <a:p>
            <a:pPr marL="342900" indent="-342900">
              <a:buFont typeface="Arial" panose="020B0604020202020204" pitchFamily="34" charset="0"/>
              <a:buChar char="•"/>
            </a:pPr>
            <a:r>
              <a:rPr lang="en-US" dirty="0"/>
              <a:t>~6000 patients enrolled</a:t>
            </a:r>
          </a:p>
        </p:txBody>
      </p:sp>
    </p:spTree>
    <p:extLst>
      <p:ext uri="{BB962C8B-B14F-4D97-AF65-F5344CB8AC3E}">
        <p14:creationId xmlns:p14="http://schemas.microsoft.com/office/powerpoint/2010/main" val="6315667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19615" y="195711"/>
            <a:ext cx="5550483" cy="3596319"/>
          </a:xfrm>
          <a:prstGeom prst="rect">
            <a:avLst/>
          </a:prstGeom>
        </p:spPr>
      </p:pic>
      <p:graphicFrame>
        <p:nvGraphicFramePr>
          <p:cNvPr id="4" name="Diagram 3"/>
          <p:cNvGraphicFramePr/>
          <p:nvPr/>
        </p:nvGraphicFramePr>
        <p:xfrm>
          <a:off x="6376731" y="195711"/>
          <a:ext cx="5546328" cy="29598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p:cNvPicPr>
            <a:picLocks noChangeAspect="1"/>
          </p:cNvPicPr>
          <p:nvPr/>
        </p:nvPicPr>
        <p:blipFill>
          <a:blip r:embed="rId9"/>
          <a:stretch>
            <a:fillRect/>
          </a:stretch>
        </p:blipFill>
        <p:spPr>
          <a:xfrm>
            <a:off x="3393755" y="2874083"/>
            <a:ext cx="5815269" cy="3873385"/>
          </a:xfrm>
          <a:prstGeom prst="rect">
            <a:avLst/>
          </a:prstGeom>
        </p:spPr>
      </p:pic>
    </p:spTree>
    <p:extLst>
      <p:ext uri="{BB962C8B-B14F-4D97-AF65-F5344CB8AC3E}">
        <p14:creationId xmlns:p14="http://schemas.microsoft.com/office/powerpoint/2010/main" val="129900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4737824" y="1265118"/>
            <a:ext cx="2159171" cy="553982"/>
          </a:xfrm>
          <a:prstGeom prst="rect">
            <a:avLst/>
          </a:prstGeom>
          <a:solidFill>
            <a:schemeClr val="bg1">
              <a:lumMod val="50000"/>
            </a:schemeClr>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Recruitment: Ads, Secure </a:t>
            </a:r>
            <a:r>
              <a:rPr kumimoji="0" lang="en-US" altLang="en-US" sz="16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msgs</a:t>
            </a:r>
            <a:r>
              <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Calls</a:t>
            </a:r>
          </a:p>
        </p:txBody>
      </p:sp>
      <p:sp>
        <p:nvSpPr>
          <p:cNvPr id="8" name="Rectangle 3"/>
          <p:cNvSpPr>
            <a:spLocks noChangeArrowheads="1"/>
          </p:cNvSpPr>
          <p:nvPr/>
        </p:nvSpPr>
        <p:spPr bwMode="auto">
          <a:xfrm>
            <a:off x="4737824" y="2079845"/>
            <a:ext cx="2159171" cy="553981"/>
          </a:xfrm>
          <a:prstGeom prst="rect">
            <a:avLst/>
          </a:prstGeom>
          <a:solidFill>
            <a:schemeClr val="bg1">
              <a:lumMod val="50000"/>
            </a:schemeClr>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Screening / Enrollment</a:t>
            </a:r>
          </a:p>
        </p:txBody>
      </p:sp>
      <p:sp>
        <p:nvSpPr>
          <p:cNvPr id="9" name="Rectangle 4"/>
          <p:cNvSpPr>
            <a:spLocks noChangeArrowheads="1"/>
          </p:cNvSpPr>
          <p:nvPr/>
        </p:nvSpPr>
        <p:spPr bwMode="auto">
          <a:xfrm>
            <a:off x="4737824" y="2894570"/>
            <a:ext cx="2159171" cy="553981"/>
          </a:xfrm>
          <a:prstGeom prst="rect">
            <a:avLst/>
          </a:prstGeom>
          <a:solidFill>
            <a:schemeClr val="bg1">
              <a:lumMod val="50000"/>
            </a:schemeClr>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Baseline Assessment</a:t>
            </a:r>
          </a:p>
        </p:txBody>
      </p:sp>
      <p:sp>
        <p:nvSpPr>
          <p:cNvPr id="10" name="Rectangle 5"/>
          <p:cNvSpPr>
            <a:spLocks noChangeArrowheads="1"/>
          </p:cNvSpPr>
          <p:nvPr/>
        </p:nvSpPr>
        <p:spPr bwMode="auto">
          <a:xfrm>
            <a:off x="4737824" y="3709295"/>
            <a:ext cx="2159171" cy="553981"/>
          </a:xfrm>
          <a:prstGeom prst="rect">
            <a:avLst/>
          </a:prstGeom>
          <a:solidFill>
            <a:schemeClr val="bg1">
              <a:lumMod val="50000"/>
            </a:schemeClr>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Stratified Randomization</a:t>
            </a:r>
          </a:p>
        </p:txBody>
      </p:sp>
      <p:sp>
        <p:nvSpPr>
          <p:cNvPr id="11" name="Rectangle 6"/>
          <p:cNvSpPr>
            <a:spLocks noChangeArrowheads="1"/>
          </p:cNvSpPr>
          <p:nvPr/>
        </p:nvSpPr>
        <p:spPr bwMode="auto">
          <a:xfrm>
            <a:off x="3164264" y="4628925"/>
            <a:ext cx="2345962" cy="753665"/>
          </a:xfrm>
          <a:prstGeom prst="rect">
            <a:avLst/>
          </a:prstGeom>
          <a:solidFill>
            <a:schemeClr val="accent6"/>
          </a:solidFill>
          <a:ln w="6350">
            <a:solidFill>
              <a:srgbClr val="A5A5A5"/>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Active + Standard of Care</a:t>
            </a:r>
          </a:p>
        </p:txBody>
      </p:sp>
      <p:cxnSp>
        <p:nvCxnSpPr>
          <p:cNvPr id="12" name="Straight Arrow Connector 11"/>
          <p:cNvCxnSpPr/>
          <p:nvPr/>
        </p:nvCxnSpPr>
        <p:spPr>
          <a:xfrm flipH="1">
            <a:off x="4127421" y="4263276"/>
            <a:ext cx="611616" cy="3450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898209" y="4268504"/>
            <a:ext cx="650729" cy="3398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Down Arrow 13"/>
          <p:cNvSpPr/>
          <p:nvPr/>
        </p:nvSpPr>
        <p:spPr>
          <a:xfrm>
            <a:off x="5785432" y="3449607"/>
            <a:ext cx="63952" cy="258630"/>
          </a:xfrm>
          <a:prstGeom prst="downArrow">
            <a:avLst/>
          </a:prstGeom>
        </p:spPr>
        <p:style>
          <a:lnRef idx="0">
            <a:schemeClr val="accent6"/>
          </a:lnRef>
          <a:fillRef idx="3">
            <a:schemeClr val="accent6"/>
          </a:fillRef>
          <a:effectRef idx="3">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5" name="Down Arrow 14"/>
          <p:cNvSpPr/>
          <p:nvPr/>
        </p:nvSpPr>
        <p:spPr>
          <a:xfrm>
            <a:off x="5785432" y="2634882"/>
            <a:ext cx="63952" cy="258630"/>
          </a:xfrm>
          <a:prstGeom prst="downArrow">
            <a:avLst/>
          </a:prstGeom>
        </p:spPr>
        <p:style>
          <a:lnRef idx="0">
            <a:schemeClr val="accent6"/>
          </a:lnRef>
          <a:fillRef idx="3">
            <a:schemeClr val="accent6"/>
          </a:fillRef>
          <a:effectRef idx="3">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6" name="Down Arrow 15"/>
          <p:cNvSpPr/>
          <p:nvPr/>
        </p:nvSpPr>
        <p:spPr>
          <a:xfrm>
            <a:off x="5785432" y="1820157"/>
            <a:ext cx="63952" cy="258630"/>
          </a:xfrm>
          <a:prstGeom prst="downArrow">
            <a:avLst/>
          </a:prstGeom>
        </p:spPr>
        <p:style>
          <a:lnRef idx="0">
            <a:schemeClr val="accent6"/>
          </a:lnRef>
          <a:fillRef idx="3">
            <a:schemeClr val="accent6"/>
          </a:fillRef>
          <a:effectRef idx="3">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9" name="Rectangle 7"/>
          <p:cNvSpPr>
            <a:spLocks noChangeArrowheads="1"/>
          </p:cNvSpPr>
          <p:nvPr/>
        </p:nvSpPr>
        <p:spPr bwMode="auto">
          <a:xfrm>
            <a:off x="6351573" y="4608353"/>
            <a:ext cx="2345962" cy="774237"/>
          </a:xfrm>
          <a:prstGeom prst="rect">
            <a:avLst/>
          </a:prstGeom>
          <a:solidFill>
            <a:schemeClr val="accent4"/>
          </a:solidFill>
          <a:ln w="6350">
            <a:solidFill>
              <a:srgbClr val="A5A5A5"/>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Control (Enhanced Primary Care)</a:t>
            </a:r>
          </a:p>
        </p:txBody>
      </p:sp>
      <p:sp>
        <p:nvSpPr>
          <p:cNvPr id="48" name="TextBox 47"/>
          <p:cNvSpPr txBox="1"/>
          <p:nvPr/>
        </p:nvSpPr>
        <p:spPr>
          <a:xfrm>
            <a:off x="233403" y="6580092"/>
            <a:ext cx="1116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Kanzler KE, Robinson PJ, McGeary DD, Mintz J, Potter JS,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Muñante</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 …Velligan DI. </a:t>
            </a: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Contemporary clinical trials.</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66:28-35, 2018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347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4" grpId="0" animBg="1"/>
      <p:bldP spid="15" grpId="0" animBg="1"/>
      <p:bldP spid="16" grpId="0" animBg="1"/>
      <p:bldP spid="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icture 166"/>
          <p:cNvPicPr>
            <a:picLocks noChangeAspect="1"/>
          </p:cNvPicPr>
          <p:nvPr/>
        </p:nvPicPr>
        <p:blipFill>
          <a:blip r:embed="rId3"/>
          <a:stretch>
            <a:fillRect/>
          </a:stretch>
        </p:blipFill>
        <p:spPr>
          <a:xfrm>
            <a:off x="4509177" y="1831878"/>
            <a:ext cx="457200" cy="1362075"/>
          </a:xfrm>
          <a:prstGeom prst="rect">
            <a:avLst/>
          </a:prstGeom>
        </p:spPr>
      </p:pic>
      <p:pic>
        <p:nvPicPr>
          <p:cNvPr id="168" name="Picture 167"/>
          <p:cNvPicPr>
            <a:picLocks noChangeAspect="1"/>
          </p:cNvPicPr>
          <p:nvPr/>
        </p:nvPicPr>
        <p:blipFill>
          <a:blip r:embed="rId3"/>
          <a:stretch>
            <a:fillRect/>
          </a:stretch>
        </p:blipFill>
        <p:spPr>
          <a:xfrm>
            <a:off x="6243312" y="1821105"/>
            <a:ext cx="457200" cy="1362075"/>
          </a:xfrm>
          <a:prstGeom prst="rect">
            <a:avLst/>
          </a:prstGeom>
        </p:spPr>
      </p:pic>
      <p:pic>
        <p:nvPicPr>
          <p:cNvPr id="169" name="Picture 168"/>
          <p:cNvPicPr>
            <a:picLocks noChangeAspect="1"/>
          </p:cNvPicPr>
          <p:nvPr/>
        </p:nvPicPr>
        <p:blipFill>
          <a:blip r:embed="rId3"/>
          <a:stretch>
            <a:fillRect/>
          </a:stretch>
        </p:blipFill>
        <p:spPr>
          <a:xfrm>
            <a:off x="8093349" y="1821105"/>
            <a:ext cx="457200" cy="1362075"/>
          </a:xfrm>
          <a:prstGeom prst="rect">
            <a:avLst/>
          </a:prstGeom>
        </p:spPr>
      </p:pic>
      <p:pic>
        <p:nvPicPr>
          <p:cNvPr id="170" name="Picture 169"/>
          <p:cNvPicPr>
            <a:picLocks noChangeAspect="1"/>
          </p:cNvPicPr>
          <p:nvPr/>
        </p:nvPicPr>
        <p:blipFill>
          <a:blip r:embed="rId3"/>
          <a:stretch>
            <a:fillRect/>
          </a:stretch>
        </p:blipFill>
        <p:spPr>
          <a:xfrm>
            <a:off x="10899885" y="1821105"/>
            <a:ext cx="457200" cy="1362075"/>
          </a:xfrm>
          <a:prstGeom prst="rect">
            <a:avLst/>
          </a:prstGeom>
        </p:spPr>
      </p:pic>
      <p:pic>
        <p:nvPicPr>
          <p:cNvPr id="166" name="Picture 165"/>
          <p:cNvPicPr>
            <a:picLocks noChangeAspect="1"/>
          </p:cNvPicPr>
          <p:nvPr/>
        </p:nvPicPr>
        <p:blipFill>
          <a:blip r:embed="rId3"/>
          <a:stretch>
            <a:fillRect/>
          </a:stretch>
        </p:blipFill>
        <p:spPr>
          <a:xfrm>
            <a:off x="939792" y="3650112"/>
            <a:ext cx="457200" cy="1362075"/>
          </a:xfrm>
          <a:prstGeom prst="rect">
            <a:avLst/>
          </a:prstGeom>
        </p:spPr>
      </p:pic>
      <p:pic>
        <p:nvPicPr>
          <p:cNvPr id="160" name="Picture 159"/>
          <p:cNvPicPr>
            <a:picLocks noChangeAspect="1"/>
          </p:cNvPicPr>
          <p:nvPr/>
        </p:nvPicPr>
        <p:blipFill>
          <a:blip r:embed="rId3"/>
          <a:stretch>
            <a:fillRect/>
          </a:stretch>
        </p:blipFill>
        <p:spPr>
          <a:xfrm>
            <a:off x="2722093" y="1821104"/>
            <a:ext cx="457200" cy="1362075"/>
          </a:xfrm>
          <a:prstGeom prst="rect">
            <a:avLst/>
          </a:prstGeom>
        </p:spPr>
      </p:pic>
      <p:pic>
        <p:nvPicPr>
          <p:cNvPr id="161" name="Picture 160"/>
          <p:cNvPicPr>
            <a:picLocks noChangeAspect="1"/>
          </p:cNvPicPr>
          <p:nvPr/>
        </p:nvPicPr>
        <p:blipFill>
          <a:blip r:embed="rId3"/>
          <a:stretch>
            <a:fillRect/>
          </a:stretch>
        </p:blipFill>
        <p:spPr>
          <a:xfrm>
            <a:off x="2713907" y="3676388"/>
            <a:ext cx="457200" cy="1362075"/>
          </a:xfrm>
          <a:prstGeom prst="rect">
            <a:avLst/>
          </a:prstGeom>
        </p:spPr>
      </p:pic>
      <p:pic>
        <p:nvPicPr>
          <p:cNvPr id="162" name="Picture 161"/>
          <p:cNvPicPr>
            <a:picLocks noChangeAspect="1"/>
          </p:cNvPicPr>
          <p:nvPr/>
        </p:nvPicPr>
        <p:blipFill>
          <a:blip r:embed="rId3"/>
          <a:stretch>
            <a:fillRect/>
          </a:stretch>
        </p:blipFill>
        <p:spPr>
          <a:xfrm>
            <a:off x="4476757" y="3653903"/>
            <a:ext cx="457200" cy="1362075"/>
          </a:xfrm>
          <a:prstGeom prst="rect">
            <a:avLst/>
          </a:prstGeom>
        </p:spPr>
      </p:pic>
      <p:pic>
        <p:nvPicPr>
          <p:cNvPr id="163" name="Picture 162"/>
          <p:cNvPicPr>
            <a:picLocks noChangeAspect="1"/>
          </p:cNvPicPr>
          <p:nvPr/>
        </p:nvPicPr>
        <p:blipFill>
          <a:blip r:embed="rId3"/>
          <a:stretch>
            <a:fillRect/>
          </a:stretch>
        </p:blipFill>
        <p:spPr>
          <a:xfrm>
            <a:off x="6253489" y="3676388"/>
            <a:ext cx="457200" cy="1362075"/>
          </a:xfrm>
          <a:prstGeom prst="rect">
            <a:avLst/>
          </a:prstGeom>
        </p:spPr>
      </p:pic>
      <p:pic>
        <p:nvPicPr>
          <p:cNvPr id="164" name="Picture 163"/>
          <p:cNvPicPr>
            <a:picLocks noChangeAspect="1"/>
          </p:cNvPicPr>
          <p:nvPr/>
        </p:nvPicPr>
        <p:blipFill>
          <a:blip r:embed="rId3"/>
          <a:stretch>
            <a:fillRect/>
          </a:stretch>
        </p:blipFill>
        <p:spPr>
          <a:xfrm>
            <a:off x="8085911" y="3650113"/>
            <a:ext cx="457200" cy="1362075"/>
          </a:xfrm>
          <a:prstGeom prst="rect">
            <a:avLst/>
          </a:prstGeom>
        </p:spPr>
      </p:pic>
      <p:pic>
        <p:nvPicPr>
          <p:cNvPr id="165" name="Picture 164"/>
          <p:cNvPicPr>
            <a:picLocks noChangeAspect="1"/>
          </p:cNvPicPr>
          <p:nvPr/>
        </p:nvPicPr>
        <p:blipFill>
          <a:blip r:embed="rId3"/>
          <a:stretch>
            <a:fillRect/>
          </a:stretch>
        </p:blipFill>
        <p:spPr>
          <a:xfrm>
            <a:off x="10899885" y="3635861"/>
            <a:ext cx="457200" cy="1362075"/>
          </a:xfrm>
          <a:prstGeom prst="rect">
            <a:avLst/>
          </a:prstGeom>
        </p:spPr>
      </p:pic>
      <p:grpSp>
        <p:nvGrpSpPr>
          <p:cNvPr id="5" name="Group 4"/>
          <p:cNvGrpSpPr/>
          <p:nvPr/>
        </p:nvGrpSpPr>
        <p:grpSpPr>
          <a:xfrm>
            <a:off x="2191883" y="1233524"/>
            <a:ext cx="6913274" cy="776045"/>
            <a:chOff x="415497" y="1615552"/>
            <a:chExt cx="6913274" cy="776045"/>
          </a:xfrm>
        </p:grpSpPr>
        <p:sp>
          <p:nvSpPr>
            <p:cNvPr id="17" name="Rectangle 16"/>
            <p:cNvSpPr/>
            <p:nvPr/>
          </p:nvSpPr>
          <p:spPr>
            <a:xfrm>
              <a:off x="415497" y="1629725"/>
              <a:ext cx="138531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7F71">
                      <a:lumMod val="75000"/>
                    </a:srgbClr>
                  </a:solidFill>
                  <a:effectLst/>
                  <a:uLnTx/>
                  <a:uFillTx/>
                  <a:latin typeface="Garamond" panose="02020404030301010803"/>
                  <a:ea typeface="+mn-ea"/>
                  <a:cs typeface="+mn-cs"/>
                </a:rPr>
                <a:t>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7F71">
                      <a:lumMod val="75000"/>
                    </a:srgbClr>
                  </a:solidFill>
                  <a:effectLst/>
                  <a:uLnTx/>
                  <a:uFillTx/>
                  <a:latin typeface="Garamond" panose="02020404030301010803"/>
                  <a:ea typeface="+mn-ea"/>
                  <a:cs typeface="+mn-cs"/>
                </a:rPr>
                <a:t>Pacing </a:t>
              </a:r>
            </a:p>
          </p:txBody>
        </p:sp>
        <p:sp>
          <p:nvSpPr>
            <p:cNvPr id="15" name="Rectangle 14"/>
            <p:cNvSpPr/>
            <p:nvPr/>
          </p:nvSpPr>
          <p:spPr>
            <a:xfrm>
              <a:off x="2268093" y="1615552"/>
              <a:ext cx="144943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7F71">
                      <a:lumMod val="75000"/>
                    </a:srgbClr>
                  </a:solidFill>
                  <a:effectLst/>
                  <a:uLnTx/>
                  <a:uFillTx/>
                  <a:latin typeface="Garamond" panose="02020404030301010803"/>
                  <a:ea typeface="+mn-ea"/>
                  <a:cs typeface="+mn-cs"/>
                </a:rPr>
                <a:t>Education: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7F71">
                      <a:lumMod val="75000"/>
                    </a:srgbClr>
                  </a:solidFill>
                  <a:effectLst/>
                  <a:uLnTx/>
                  <a:uFillTx/>
                  <a:latin typeface="Garamond" panose="02020404030301010803"/>
                  <a:ea typeface="+mn-ea"/>
                  <a:cs typeface="+mn-cs"/>
                </a:rPr>
                <a:t>Sleep</a:t>
              </a:r>
            </a:p>
          </p:txBody>
        </p:sp>
        <p:sp>
          <p:nvSpPr>
            <p:cNvPr id="13" name="Rectangle 12"/>
            <p:cNvSpPr/>
            <p:nvPr/>
          </p:nvSpPr>
          <p:spPr>
            <a:xfrm>
              <a:off x="4017284" y="1683711"/>
              <a:ext cx="144943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7F71">
                      <a:lumMod val="75000"/>
                    </a:srgbClr>
                  </a:solidFill>
                  <a:effectLst/>
                  <a:uLnTx/>
                  <a:uFillTx/>
                  <a:latin typeface="Garamond" panose="02020404030301010803"/>
                  <a:ea typeface="+mn-ea"/>
                  <a:cs typeface="+mn-cs"/>
                </a:rPr>
                <a:t>Education: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7F71">
                      <a:lumMod val="75000"/>
                    </a:srgbClr>
                  </a:solidFill>
                  <a:effectLst/>
                  <a:uLnTx/>
                  <a:uFillTx/>
                  <a:latin typeface="Garamond" panose="02020404030301010803"/>
                  <a:ea typeface="+mn-ea"/>
                  <a:cs typeface="+mn-cs"/>
                </a:rPr>
                <a:t>Relaxation</a:t>
              </a:r>
            </a:p>
          </p:txBody>
        </p:sp>
        <p:sp>
          <p:nvSpPr>
            <p:cNvPr id="11" name="Rectangle 10"/>
            <p:cNvSpPr/>
            <p:nvPr/>
          </p:nvSpPr>
          <p:spPr>
            <a:xfrm>
              <a:off x="5879335" y="1681001"/>
              <a:ext cx="144943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7F71">
                      <a:lumMod val="75000"/>
                    </a:srgbClr>
                  </a:solidFill>
                  <a:effectLst/>
                  <a:uLnTx/>
                  <a:uFillTx/>
                  <a:latin typeface="Garamond" panose="02020404030301010803"/>
                  <a:ea typeface="+mn-ea"/>
                  <a:cs typeface="+mn-cs"/>
                </a:rPr>
                <a:t>Education: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7F71">
                      <a:lumMod val="75000"/>
                    </a:srgbClr>
                  </a:solidFill>
                  <a:effectLst/>
                  <a:uLnTx/>
                  <a:uFillTx/>
                  <a:latin typeface="Garamond" panose="02020404030301010803"/>
                  <a:ea typeface="+mn-ea"/>
                  <a:cs typeface="+mn-cs"/>
                </a:rPr>
                <a:t>Goals</a:t>
              </a:r>
            </a:p>
          </p:txBody>
        </p:sp>
      </p:grpSp>
      <p:grpSp>
        <p:nvGrpSpPr>
          <p:cNvPr id="29" name="1 Grupo"/>
          <p:cNvGrpSpPr/>
          <p:nvPr/>
        </p:nvGrpSpPr>
        <p:grpSpPr>
          <a:xfrm>
            <a:off x="160902" y="2960736"/>
            <a:ext cx="11758497" cy="73308"/>
            <a:chOff x="467544" y="2597889"/>
            <a:chExt cx="11112301" cy="81000"/>
          </a:xfrm>
        </p:grpSpPr>
        <p:cxnSp>
          <p:nvCxnSpPr>
            <p:cNvPr id="58" name="18 Conector recto"/>
            <p:cNvCxnSpPr>
              <a:stCxn id="60" idx="6"/>
            </p:cNvCxnSpPr>
            <p:nvPr/>
          </p:nvCxnSpPr>
          <p:spPr>
            <a:xfrm flipV="1">
              <a:off x="548555" y="2620496"/>
              <a:ext cx="11031290" cy="17893"/>
            </a:xfrm>
            <a:prstGeom prst="line">
              <a:avLst/>
            </a:prstGeom>
            <a:ln w="38100"/>
          </p:spPr>
          <p:style>
            <a:lnRef idx="2">
              <a:schemeClr val="accent4"/>
            </a:lnRef>
            <a:fillRef idx="1">
              <a:schemeClr val="lt1"/>
            </a:fillRef>
            <a:effectRef idx="0">
              <a:schemeClr val="accent4"/>
            </a:effectRef>
            <a:fontRef idx="minor">
              <a:schemeClr val="dk1"/>
            </a:fontRef>
          </p:style>
        </p:cxnSp>
        <p:sp>
          <p:nvSpPr>
            <p:cNvPr id="60" name="24 Elipse"/>
            <p:cNvSpPr/>
            <p:nvPr/>
          </p:nvSpPr>
          <p:spPr>
            <a:xfrm>
              <a:off x="467544" y="2597889"/>
              <a:ext cx="81011" cy="81000"/>
            </a:xfrm>
            <a:prstGeom prst="ellipse">
              <a:avLst/>
            </a:prstGeom>
            <a:ln w="38100"/>
          </p:spPr>
          <p:style>
            <a:lnRef idx="2">
              <a:schemeClr val="accent4"/>
            </a:lnRef>
            <a:fillRef idx="1">
              <a:schemeClr val="lt1"/>
            </a:fillRef>
            <a:effectRef idx="0">
              <a:schemeClr val="accent4"/>
            </a:effectRef>
            <a:fontRef idx="minor">
              <a:schemeClr val="dk1"/>
            </a:fontRef>
          </p:style>
          <p:txBody>
            <a:bodyPr lIns="68572" tIns="34286" rIns="68572" bIns="3428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srgbClr val="000000"/>
                </a:solidFill>
                <a:effectLst/>
                <a:uLnTx/>
                <a:uFillTx/>
                <a:latin typeface="Trebuchet MS" panose="020B0603020202020204" pitchFamily="34" charset="0"/>
                <a:ea typeface="Segoe UI" panose="020B0502040204020203" pitchFamily="34" charset="0"/>
                <a:cs typeface="Helvetica" panose="020B0604020202020204" pitchFamily="34" charset="0"/>
              </a:endParaRPr>
            </a:p>
          </p:txBody>
        </p:sp>
      </p:grpSp>
      <p:grpSp>
        <p:nvGrpSpPr>
          <p:cNvPr id="61" name="Group 60"/>
          <p:cNvGrpSpPr/>
          <p:nvPr/>
        </p:nvGrpSpPr>
        <p:grpSpPr>
          <a:xfrm>
            <a:off x="700604" y="3027573"/>
            <a:ext cx="6544125" cy="723873"/>
            <a:chOff x="756880" y="3807740"/>
            <a:chExt cx="6544125" cy="723873"/>
          </a:xfrm>
        </p:grpSpPr>
        <p:sp>
          <p:nvSpPr>
            <p:cNvPr id="62" name="TextBox 61"/>
            <p:cNvSpPr txBox="1"/>
            <p:nvPr/>
          </p:nvSpPr>
          <p:spPr>
            <a:xfrm>
              <a:off x="756880" y="3855471"/>
              <a:ext cx="941283"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7F71">
                      <a:lumMod val="50000"/>
                    </a:srgbClr>
                  </a:solidFill>
                  <a:effectLst/>
                  <a:uLnTx/>
                  <a:uFillTx/>
                  <a:latin typeface="Garamond" panose="02020404030301010803"/>
                  <a:ea typeface="+mn-ea"/>
                  <a:cs typeface="+mn-cs"/>
                </a:rPr>
                <a:t>Week 1</a:t>
              </a:r>
            </a:p>
          </p:txBody>
        </p:sp>
        <p:sp>
          <p:nvSpPr>
            <p:cNvPr id="63" name="TextBox 62"/>
            <p:cNvSpPr txBox="1"/>
            <p:nvPr/>
          </p:nvSpPr>
          <p:spPr>
            <a:xfrm>
              <a:off x="2044595" y="3823727"/>
              <a:ext cx="156805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7F71">
                      <a:lumMod val="50000"/>
                    </a:srgbClr>
                  </a:solidFill>
                  <a:effectLst/>
                  <a:uLnTx/>
                  <a:uFillTx/>
                  <a:latin typeface="Garamond" panose="02020404030301010803"/>
                  <a:ea typeface="+mn-ea"/>
                  <a:cs typeface="+mn-cs"/>
                </a:rPr>
                <a:t>Week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7F71">
                      <a:lumMod val="50000"/>
                    </a:srgbClr>
                  </a:solidFill>
                  <a:effectLst/>
                  <a:uLnTx/>
                  <a:uFillTx/>
                  <a:latin typeface="Garamond" panose="02020404030301010803"/>
                  <a:ea typeface="+mn-ea"/>
                  <a:cs typeface="+mn-cs"/>
                </a:rPr>
                <a:t>Assessments</a:t>
              </a:r>
            </a:p>
          </p:txBody>
        </p:sp>
        <p:sp>
          <p:nvSpPr>
            <p:cNvPr id="64" name="TextBox 63"/>
            <p:cNvSpPr txBox="1"/>
            <p:nvPr/>
          </p:nvSpPr>
          <p:spPr>
            <a:xfrm>
              <a:off x="3856308" y="3807740"/>
              <a:ext cx="156805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7F71">
                      <a:lumMod val="50000"/>
                    </a:srgbClr>
                  </a:solidFill>
                  <a:effectLst/>
                  <a:uLnTx/>
                  <a:uFillTx/>
                  <a:latin typeface="Garamond" panose="02020404030301010803"/>
                  <a:ea typeface="+mn-ea"/>
                  <a:cs typeface="+mn-cs"/>
                </a:rPr>
                <a:t>Week 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7F71">
                      <a:lumMod val="50000"/>
                    </a:srgbClr>
                  </a:solidFill>
                  <a:effectLst/>
                  <a:uLnTx/>
                  <a:uFillTx/>
                  <a:latin typeface="Garamond" panose="02020404030301010803"/>
                  <a:ea typeface="+mn-ea"/>
                  <a:cs typeface="+mn-cs"/>
                </a:rPr>
                <a:t>Assessments</a:t>
              </a:r>
            </a:p>
          </p:txBody>
        </p:sp>
        <p:sp>
          <p:nvSpPr>
            <p:cNvPr id="65" name="TextBox 64"/>
            <p:cNvSpPr txBox="1"/>
            <p:nvPr/>
          </p:nvSpPr>
          <p:spPr>
            <a:xfrm>
              <a:off x="5732947" y="3811984"/>
              <a:ext cx="156805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7F71">
                      <a:lumMod val="50000"/>
                    </a:srgbClr>
                  </a:solidFill>
                  <a:effectLst/>
                  <a:uLnTx/>
                  <a:uFillTx/>
                  <a:latin typeface="Garamond" panose="02020404030301010803"/>
                  <a:ea typeface="+mn-ea"/>
                  <a:cs typeface="+mn-cs"/>
                </a:rPr>
                <a:t>Week 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7F71">
                      <a:lumMod val="50000"/>
                    </a:srgbClr>
                  </a:solidFill>
                  <a:effectLst/>
                  <a:uLnTx/>
                  <a:uFillTx/>
                  <a:latin typeface="Garamond" panose="02020404030301010803"/>
                  <a:ea typeface="+mn-ea"/>
                  <a:cs typeface="+mn-cs"/>
                </a:rPr>
                <a:t>Assessments</a:t>
              </a:r>
            </a:p>
          </p:txBody>
        </p:sp>
      </p:grpSp>
      <p:grpSp>
        <p:nvGrpSpPr>
          <p:cNvPr id="71" name="1 Grupo"/>
          <p:cNvGrpSpPr/>
          <p:nvPr/>
        </p:nvGrpSpPr>
        <p:grpSpPr>
          <a:xfrm>
            <a:off x="160902" y="3812431"/>
            <a:ext cx="11758497" cy="89631"/>
            <a:chOff x="467544" y="2597889"/>
            <a:chExt cx="11399113" cy="81000"/>
          </a:xfrm>
        </p:grpSpPr>
        <p:cxnSp>
          <p:nvCxnSpPr>
            <p:cNvPr id="100" name="18 Conector recto"/>
            <p:cNvCxnSpPr>
              <a:stCxn id="102" idx="6"/>
            </p:cNvCxnSpPr>
            <p:nvPr/>
          </p:nvCxnSpPr>
          <p:spPr>
            <a:xfrm flipV="1">
              <a:off x="548555" y="2623513"/>
              <a:ext cx="11318102" cy="14877"/>
            </a:xfrm>
            <a:prstGeom prst="line">
              <a:avLst/>
            </a:prstGeom>
            <a:ln w="38100"/>
          </p:spPr>
          <p:style>
            <a:lnRef idx="2">
              <a:schemeClr val="accent6"/>
            </a:lnRef>
            <a:fillRef idx="1">
              <a:schemeClr val="lt1"/>
            </a:fillRef>
            <a:effectRef idx="0">
              <a:schemeClr val="accent6"/>
            </a:effectRef>
            <a:fontRef idx="minor">
              <a:schemeClr val="dk1"/>
            </a:fontRef>
          </p:style>
        </p:cxnSp>
        <p:sp>
          <p:nvSpPr>
            <p:cNvPr id="102" name="24 Elipse"/>
            <p:cNvSpPr/>
            <p:nvPr/>
          </p:nvSpPr>
          <p:spPr>
            <a:xfrm>
              <a:off x="467544" y="2597889"/>
              <a:ext cx="81011" cy="81000"/>
            </a:xfrm>
            <a:prstGeom prst="ellipse">
              <a:avLst/>
            </a:prstGeom>
            <a:ln w="38100"/>
          </p:spPr>
          <p:style>
            <a:lnRef idx="2">
              <a:schemeClr val="accent6"/>
            </a:lnRef>
            <a:fillRef idx="1">
              <a:schemeClr val="lt1"/>
            </a:fillRef>
            <a:effectRef idx="0">
              <a:schemeClr val="accent6"/>
            </a:effectRef>
            <a:fontRef idx="minor">
              <a:schemeClr val="dk1"/>
            </a:fontRef>
          </p:style>
          <p:txBody>
            <a:bodyPr lIns="68572" tIns="34286" rIns="68572" bIns="3428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srgbClr val="000000"/>
                </a:solidFill>
                <a:effectLst/>
                <a:uLnTx/>
                <a:uFillTx/>
                <a:latin typeface="Trebuchet MS" panose="020B0603020202020204" pitchFamily="34" charset="0"/>
                <a:ea typeface="Segoe UI" panose="020B0502040204020203" pitchFamily="34" charset="0"/>
                <a:cs typeface="Helvetica" panose="020B0604020202020204" pitchFamily="34" charset="0"/>
              </a:endParaRPr>
            </a:p>
          </p:txBody>
        </p:sp>
      </p:grpSp>
      <p:grpSp>
        <p:nvGrpSpPr>
          <p:cNvPr id="107" name="Group 106"/>
          <p:cNvGrpSpPr/>
          <p:nvPr/>
        </p:nvGrpSpPr>
        <p:grpSpPr>
          <a:xfrm>
            <a:off x="677777" y="4983481"/>
            <a:ext cx="6527366" cy="428818"/>
            <a:chOff x="594232" y="1601017"/>
            <a:chExt cx="6527366" cy="428818"/>
          </a:xfrm>
        </p:grpSpPr>
        <p:sp>
          <p:nvSpPr>
            <p:cNvPr id="119" name="Rectangle 118"/>
            <p:cNvSpPr/>
            <p:nvPr/>
          </p:nvSpPr>
          <p:spPr>
            <a:xfrm>
              <a:off x="594232" y="1629725"/>
              <a:ext cx="131709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65F00">
                      <a:lumMod val="75000"/>
                    </a:srgbClr>
                  </a:solidFill>
                  <a:effectLst/>
                  <a:uLnTx/>
                  <a:uFillTx/>
                  <a:latin typeface="Garamond" panose="02020404030301010803"/>
                  <a:ea typeface="+mn-ea"/>
                  <a:cs typeface="+mn-cs"/>
                </a:rPr>
                <a:t>BHC Visit</a:t>
              </a:r>
            </a:p>
          </p:txBody>
        </p:sp>
        <p:sp>
          <p:nvSpPr>
            <p:cNvPr id="117" name="Rectangle 116"/>
            <p:cNvSpPr/>
            <p:nvPr/>
          </p:nvSpPr>
          <p:spPr>
            <a:xfrm>
              <a:off x="2228105" y="1601017"/>
              <a:ext cx="134524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65F00">
                      <a:lumMod val="75000"/>
                    </a:srgbClr>
                  </a:solidFill>
                  <a:effectLst/>
                  <a:uLnTx/>
                  <a:uFillTx/>
                  <a:latin typeface="Garamond" panose="02020404030301010803"/>
                  <a:ea typeface="+mn-ea"/>
                  <a:cs typeface="+mn-cs"/>
                </a:rPr>
                <a:t>ACT Class</a:t>
              </a:r>
            </a:p>
          </p:txBody>
        </p:sp>
        <p:sp>
          <p:nvSpPr>
            <p:cNvPr id="115" name="Rectangle 114"/>
            <p:cNvSpPr/>
            <p:nvPr/>
          </p:nvSpPr>
          <p:spPr>
            <a:xfrm>
              <a:off x="4060527" y="1601017"/>
              <a:ext cx="134524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65F00">
                      <a:lumMod val="75000"/>
                    </a:srgbClr>
                  </a:solidFill>
                  <a:effectLst/>
                  <a:uLnTx/>
                  <a:uFillTx/>
                  <a:latin typeface="Garamond" panose="02020404030301010803"/>
                  <a:ea typeface="+mn-ea"/>
                  <a:cs typeface="+mn-cs"/>
                </a:rPr>
                <a:t>ACT Class</a:t>
              </a:r>
            </a:p>
          </p:txBody>
        </p:sp>
        <p:sp>
          <p:nvSpPr>
            <p:cNvPr id="113" name="Rectangle 112"/>
            <p:cNvSpPr/>
            <p:nvPr/>
          </p:nvSpPr>
          <p:spPr>
            <a:xfrm>
              <a:off x="5776358" y="1619808"/>
              <a:ext cx="134524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65F00">
                      <a:lumMod val="75000"/>
                    </a:srgbClr>
                  </a:solidFill>
                  <a:effectLst/>
                  <a:uLnTx/>
                  <a:uFillTx/>
                  <a:latin typeface="Garamond" panose="02020404030301010803"/>
                  <a:ea typeface="+mn-ea"/>
                  <a:cs typeface="+mn-cs"/>
                </a:rPr>
                <a:t>ACT Class</a:t>
              </a:r>
            </a:p>
          </p:txBody>
        </p:sp>
      </p:grpSp>
      <p:sp>
        <p:nvSpPr>
          <p:cNvPr id="135" name="TextBox 134"/>
          <p:cNvSpPr txBox="1"/>
          <p:nvPr/>
        </p:nvSpPr>
        <p:spPr>
          <a:xfrm>
            <a:off x="7544743" y="3027573"/>
            <a:ext cx="156805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7F71">
                    <a:lumMod val="50000"/>
                  </a:srgbClr>
                </a:solidFill>
                <a:effectLst/>
                <a:uLnTx/>
                <a:uFillTx/>
                <a:latin typeface="Garamond" panose="02020404030301010803"/>
                <a:ea typeface="+mn-ea"/>
                <a:cs typeface="+mn-cs"/>
              </a:rPr>
              <a:t>Week 12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7F71">
                    <a:lumMod val="50000"/>
                  </a:srgbClr>
                </a:solidFill>
                <a:effectLst/>
                <a:uLnTx/>
                <a:uFillTx/>
                <a:latin typeface="Garamond" panose="02020404030301010803"/>
                <a:ea typeface="+mn-ea"/>
                <a:cs typeface="+mn-cs"/>
              </a:rPr>
              <a:t>Assessments</a:t>
            </a:r>
          </a:p>
        </p:txBody>
      </p:sp>
      <p:sp>
        <p:nvSpPr>
          <p:cNvPr id="143" name="Rectangle 142"/>
          <p:cNvSpPr/>
          <p:nvPr/>
        </p:nvSpPr>
        <p:spPr>
          <a:xfrm>
            <a:off x="7669614" y="5007606"/>
            <a:ext cx="134524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65F00">
                    <a:lumMod val="75000"/>
                  </a:srgbClr>
                </a:solidFill>
                <a:effectLst/>
                <a:uLnTx/>
                <a:uFillTx/>
                <a:latin typeface="Garamond" panose="02020404030301010803"/>
                <a:ea typeface="+mn-ea"/>
                <a:cs typeface="+mn-cs"/>
              </a:rPr>
              <a:t>ACT Class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65F00">
                    <a:lumMod val="75000"/>
                  </a:srgbClr>
                </a:solidFill>
                <a:effectLst/>
                <a:uLnTx/>
                <a:uFillTx/>
                <a:latin typeface="Garamond" panose="02020404030301010803"/>
                <a:ea typeface="+mn-ea"/>
                <a:cs typeface="+mn-cs"/>
              </a:rPr>
              <a:t>Booster </a:t>
            </a:r>
          </a:p>
        </p:txBody>
      </p:sp>
      <p:sp>
        <p:nvSpPr>
          <p:cNvPr id="145" name="Rectangle 144"/>
          <p:cNvSpPr/>
          <p:nvPr/>
        </p:nvSpPr>
        <p:spPr>
          <a:xfrm>
            <a:off x="10104377" y="4844049"/>
            <a:ext cx="208762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65F00">
                    <a:lumMod val="75000"/>
                  </a:srgbClr>
                </a:solidFill>
                <a:effectLst/>
                <a:uLnTx/>
                <a:uFillTx/>
                <a:latin typeface="Garamond" panose="02020404030301010803"/>
                <a:ea typeface="+mn-ea"/>
                <a:cs typeface="+mn-cs"/>
              </a:rPr>
              <a:t>Patient-Centered</a:t>
            </a:r>
            <a:r>
              <a:rPr kumimoji="0" lang="en-US" sz="2000" b="1" i="0" u="none" strike="noStrike" kern="1200" cap="none" spc="0" normalizeH="0" baseline="0" noProof="0" dirty="0">
                <a:ln>
                  <a:noFill/>
                </a:ln>
                <a:solidFill>
                  <a:srgbClr val="000000"/>
                </a:solidFill>
                <a:effectLst/>
                <a:uLnTx/>
                <a:uFillTx/>
                <a:latin typeface="Garamond" panose="02020404030301010803"/>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65F00">
                    <a:lumMod val="75000"/>
                  </a:srgbClr>
                </a:solidFill>
                <a:effectLst/>
                <a:uLnTx/>
                <a:uFillTx/>
                <a:latin typeface="Garamond" panose="02020404030301010803"/>
                <a:ea typeface="+mn-ea"/>
                <a:cs typeface="+mn-cs"/>
              </a:rPr>
              <a:t>Interview</a:t>
            </a:r>
          </a:p>
        </p:txBody>
      </p:sp>
      <p:sp>
        <p:nvSpPr>
          <p:cNvPr id="152" name="TextBox 151"/>
          <p:cNvSpPr txBox="1"/>
          <p:nvPr/>
        </p:nvSpPr>
        <p:spPr>
          <a:xfrm>
            <a:off x="9360118" y="3029313"/>
            <a:ext cx="156805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7F71">
                    <a:lumMod val="50000"/>
                  </a:srgbClr>
                </a:solidFill>
                <a:effectLst/>
                <a:uLnTx/>
                <a:uFillTx/>
                <a:latin typeface="Garamond" panose="02020404030301010803"/>
                <a:ea typeface="+mn-ea"/>
                <a:cs typeface="+mn-cs"/>
              </a:rPr>
              <a:t>Week 24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7F71">
                    <a:lumMod val="50000"/>
                  </a:srgbClr>
                </a:solidFill>
                <a:effectLst/>
                <a:uLnTx/>
                <a:uFillTx/>
                <a:latin typeface="Garamond" panose="02020404030301010803"/>
                <a:ea typeface="+mn-ea"/>
                <a:cs typeface="+mn-cs"/>
              </a:rPr>
              <a:t>Assessments</a:t>
            </a:r>
          </a:p>
        </p:txBody>
      </p:sp>
      <p:sp>
        <p:nvSpPr>
          <p:cNvPr id="156" name="Rectangle 155"/>
          <p:cNvSpPr/>
          <p:nvPr/>
        </p:nvSpPr>
        <p:spPr>
          <a:xfrm>
            <a:off x="10020775" y="1258565"/>
            <a:ext cx="208762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7F71">
                    <a:lumMod val="75000"/>
                  </a:srgbClr>
                </a:solidFill>
                <a:effectLst/>
                <a:uLnTx/>
                <a:uFillTx/>
                <a:latin typeface="Garamond" panose="02020404030301010803"/>
                <a:ea typeface="+mn-ea"/>
                <a:cs typeface="+mn-cs"/>
              </a:rPr>
              <a:t>Patient-Centered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7F71">
                    <a:lumMod val="75000"/>
                  </a:srgbClr>
                </a:solidFill>
                <a:effectLst/>
                <a:uLnTx/>
                <a:uFillTx/>
                <a:latin typeface="Garamond" panose="02020404030301010803"/>
                <a:ea typeface="+mn-ea"/>
                <a:cs typeface="+mn-cs"/>
              </a:rPr>
              <a:t>Interview</a:t>
            </a:r>
          </a:p>
        </p:txBody>
      </p:sp>
      <p:sp>
        <p:nvSpPr>
          <p:cNvPr id="171" name="Rectangle 6"/>
          <p:cNvSpPr>
            <a:spLocks noChangeArrowheads="1"/>
          </p:cNvSpPr>
          <p:nvPr/>
        </p:nvSpPr>
        <p:spPr bwMode="auto">
          <a:xfrm>
            <a:off x="5236379" y="5727872"/>
            <a:ext cx="2345962" cy="753665"/>
          </a:xfrm>
          <a:prstGeom prst="rect">
            <a:avLst/>
          </a:prstGeom>
          <a:solidFill>
            <a:schemeClr val="accent6"/>
          </a:solidFill>
          <a:ln w="6350">
            <a:solidFill>
              <a:srgbClr val="A5A5A5"/>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Active + Primary Care</a:t>
            </a:r>
          </a:p>
        </p:txBody>
      </p:sp>
      <p:sp>
        <p:nvSpPr>
          <p:cNvPr id="172" name="Rectangle 7"/>
          <p:cNvSpPr>
            <a:spLocks noChangeArrowheads="1"/>
          </p:cNvSpPr>
          <p:nvPr/>
        </p:nvSpPr>
        <p:spPr bwMode="auto">
          <a:xfrm>
            <a:off x="5256207" y="307752"/>
            <a:ext cx="2345962" cy="774237"/>
          </a:xfrm>
          <a:prstGeom prst="rect">
            <a:avLst/>
          </a:prstGeom>
          <a:solidFill>
            <a:schemeClr val="accent4"/>
          </a:solidFill>
          <a:ln w="6350">
            <a:solidFill>
              <a:srgbClr val="A5A5A5"/>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Control (Enhanced Primary Care)</a:t>
            </a:r>
          </a:p>
        </p:txBody>
      </p:sp>
    </p:spTree>
    <p:extLst>
      <p:ext uri="{BB962C8B-B14F-4D97-AF65-F5344CB8AC3E}">
        <p14:creationId xmlns:p14="http://schemas.microsoft.com/office/powerpoint/2010/main" val="181082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71"/>
                                        </p:tgtEl>
                                        <p:attrNameLst>
                                          <p:attrName>style.visibility</p:attrName>
                                        </p:attrNameLst>
                                      </p:cBhvr>
                                      <p:to>
                                        <p:strVal val="visible"/>
                                      </p:to>
                                    </p:set>
                                    <p:anim calcmode="lin" valueType="num">
                                      <p:cBhvr additive="base">
                                        <p:cTn id="7" dur="500" fill="hold"/>
                                        <p:tgtEl>
                                          <p:spTgt spid="171"/>
                                        </p:tgtEl>
                                        <p:attrNameLst>
                                          <p:attrName>ppt_x</p:attrName>
                                        </p:attrNameLst>
                                      </p:cBhvr>
                                      <p:tavLst>
                                        <p:tav tm="0">
                                          <p:val>
                                            <p:strVal val="#ppt_x"/>
                                          </p:val>
                                        </p:tav>
                                        <p:tav tm="100000">
                                          <p:val>
                                            <p:strVal val="#ppt_x"/>
                                          </p:val>
                                        </p:tav>
                                      </p:tavLst>
                                    </p:anim>
                                    <p:anim calcmode="lin" valueType="num">
                                      <p:cBhvr additive="base">
                                        <p:cTn id="8" dur="500" fill="hold"/>
                                        <p:tgtEl>
                                          <p:spTgt spid="17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2"/>
                                        </p:tgtEl>
                                        <p:attrNameLst>
                                          <p:attrName>style.visibility</p:attrName>
                                        </p:attrNameLst>
                                      </p:cBhvr>
                                      <p:to>
                                        <p:strVal val="visible"/>
                                      </p:to>
                                    </p:set>
                                    <p:anim calcmode="lin" valueType="num">
                                      <p:cBhvr additive="base">
                                        <p:cTn id="11" dur="500" fill="hold"/>
                                        <p:tgtEl>
                                          <p:spTgt spid="172"/>
                                        </p:tgtEl>
                                        <p:attrNameLst>
                                          <p:attrName>ppt_x</p:attrName>
                                        </p:attrNameLst>
                                      </p:cBhvr>
                                      <p:tavLst>
                                        <p:tav tm="0">
                                          <p:val>
                                            <p:strVal val="#ppt_x"/>
                                          </p:val>
                                        </p:tav>
                                        <p:tav tm="100000">
                                          <p:val>
                                            <p:strVal val="#ppt_x"/>
                                          </p:val>
                                        </p:tav>
                                      </p:tavLst>
                                    </p:anim>
                                    <p:anim calcmode="lin" valueType="num">
                                      <p:cBhvr additive="base">
                                        <p:cTn id="12" dur="500" fill="hold"/>
                                        <p:tgtEl>
                                          <p:spTgt spid="1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p:bldP spid="172"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Assessments</a:t>
            </a:r>
          </a:p>
        </p:txBody>
      </p:sp>
      <p:sp>
        <p:nvSpPr>
          <p:cNvPr id="11" name="Content Placeholder 4"/>
          <p:cNvSpPr>
            <a:spLocks noGrp="1"/>
          </p:cNvSpPr>
          <p:nvPr>
            <p:ph sz="half" idx="2"/>
          </p:nvPr>
        </p:nvSpPr>
        <p:spPr>
          <a:xfrm>
            <a:off x="727174" y="2104626"/>
            <a:ext cx="5303034" cy="3279144"/>
          </a:xfrm>
        </p:spPr>
        <p:txBody>
          <a:bodyPr>
            <a:noAutofit/>
          </a:bodyPr>
          <a:lstStyle/>
          <a:p>
            <a:r>
              <a:rPr lang="en-US" b="1" dirty="0"/>
              <a:t>Primary Outcome</a:t>
            </a:r>
          </a:p>
          <a:p>
            <a:pPr marL="342900" indent="-342900">
              <a:buFont typeface="Arial" panose="020B0604020202020204" pitchFamily="34" charset="0"/>
              <a:buChar char="•"/>
            </a:pPr>
            <a:r>
              <a:rPr lang="en-US" sz="2000" dirty="0"/>
              <a:t>Physical Disability: </a:t>
            </a:r>
            <a:r>
              <a:rPr lang="en-US" sz="2000" i="1" dirty="0" err="1"/>
              <a:t>Oswestry</a:t>
            </a:r>
            <a:r>
              <a:rPr lang="en-US" sz="2000" i="1" dirty="0"/>
              <a:t> Disability Index (modified; ODI)</a:t>
            </a:r>
            <a:r>
              <a:rPr lang="en-US" sz="2000" i="1" baseline="30000" dirty="0"/>
              <a:t>1</a:t>
            </a:r>
          </a:p>
          <a:p>
            <a:r>
              <a:rPr lang="en-US" b="1" dirty="0"/>
              <a:t>Mechanistic Outcomes</a:t>
            </a:r>
          </a:p>
          <a:p>
            <a:pPr marL="342900" indent="-342900">
              <a:buFont typeface="Arial" panose="020B0604020202020204" pitchFamily="34" charset="0"/>
              <a:buChar char="•"/>
            </a:pPr>
            <a:r>
              <a:rPr lang="en-US" sz="2000" dirty="0"/>
              <a:t>Acceptance: </a:t>
            </a:r>
            <a:r>
              <a:rPr lang="en-US" sz="2000" i="1" dirty="0"/>
              <a:t>Chronic Pain Acceptance Questionnaire-Revised (CPAQ)</a:t>
            </a:r>
            <a:r>
              <a:rPr lang="en-US" sz="2000" i="1" baseline="30000" dirty="0"/>
              <a:t>2</a:t>
            </a:r>
          </a:p>
          <a:p>
            <a:pPr marL="342900" indent="-342900">
              <a:buFont typeface="Arial" panose="020B0604020202020204" pitchFamily="34" charset="0"/>
              <a:buChar char="•"/>
            </a:pPr>
            <a:r>
              <a:rPr lang="en-US" sz="2000" dirty="0"/>
              <a:t>Values-based activity: </a:t>
            </a:r>
            <a:r>
              <a:rPr lang="en-US" sz="2000" i="1" dirty="0"/>
              <a:t>Chronic Pain Values Inventory (CPVI)</a:t>
            </a:r>
            <a:r>
              <a:rPr lang="en-US" sz="2000" i="1" baseline="30000" dirty="0"/>
              <a:t>3</a:t>
            </a:r>
          </a:p>
          <a:p>
            <a:pPr marL="285750" indent="-285750">
              <a:buFont typeface="Arial" panose="020B0604020202020204" pitchFamily="34" charset="0"/>
              <a:buChar char="•"/>
            </a:pPr>
            <a:endParaRPr lang="en-US" sz="2000" b="1" baseline="30000" dirty="0"/>
          </a:p>
          <a:p>
            <a:pPr marL="342900" indent="-342900">
              <a:buFont typeface="Arial" panose="020B0604020202020204" pitchFamily="34" charset="0"/>
              <a:buChar char="•"/>
            </a:pPr>
            <a:endParaRPr lang="en-US" sz="2000" i="1" baseline="30000" dirty="0"/>
          </a:p>
          <a:p>
            <a:r>
              <a:rPr lang="en-US" b="1" dirty="0"/>
              <a:t> </a:t>
            </a:r>
            <a:endParaRPr lang="en-US" sz="2000" i="1" baseline="30000" dirty="0"/>
          </a:p>
          <a:p>
            <a:endParaRPr lang="en-US" sz="2000" dirty="0"/>
          </a:p>
        </p:txBody>
      </p:sp>
      <p:sp>
        <p:nvSpPr>
          <p:cNvPr id="9" name="Content Placeholder 8"/>
          <p:cNvSpPr>
            <a:spLocks noGrp="1"/>
          </p:cNvSpPr>
          <p:nvPr>
            <p:ph sz="half" idx="10"/>
          </p:nvPr>
        </p:nvSpPr>
        <p:spPr>
          <a:xfrm>
            <a:off x="6420839" y="2034090"/>
            <a:ext cx="5493443" cy="3844197"/>
          </a:xfrm>
        </p:spPr>
        <p:txBody>
          <a:bodyPr/>
          <a:lstStyle/>
          <a:p>
            <a:r>
              <a:rPr lang="en-US" b="1" dirty="0"/>
              <a:t>Measures of Feasibility &amp; Acceptability:</a:t>
            </a:r>
          </a:p>
          <a:p>
            <a:pPr marL="285750" indent="-285750">
              <a:buFont typeface="Arial" panose="020B0604020202020204" pitchFamily="34" charset="0"/>
              <a:buChar char="•"/>
            </a:pPr>
            <a:r>
              <a:rPr lang="en-US" sz="2000" dirty="0"/>
              <a:t>Satisfaction: Survey/Interview (at least 80%)</a:t>
            </a:r>
          </a:p>
          <a:p>
            <a:pPr marL="285750" indent="-285750">
              <a:buFont typeface="Arial" panose="020B0604020202020204" pitchFamily="34" charset="0"/>
              <a:buChar char="•"/>
            </a:pPr>
            <a:r>
              <a:rPr lang="en-US" sz="2000" dirty="0"/>
              <a:t>Fidelity ratings: </a:t>
            </a:r>
            <a:r>
              <a:rPr lang="en-US" sz="2000" i="1" dirty="0"/>
              <a:t>~10% of audio recordings reviewed by external consultant </a:t>
            </a:r>
          </a:p>
          <a:p>
            <a:pPr marL="285750" indent="-285750">
              <a:buFont typeface="Arial" panose="020B0604020202020204" pitchFamily="34" charset="0"/>
              <a:buChar char="•"/>
            </a:pPr>
            <a:r>
              <a:rPr lang="en-US" sz="2000" dirty="0"/>
              <a:t>Retention: </a:t>
            </a:r>
            <a:r>
              <a:rPr lang="en-US" sz="2000" i="1" dirty="0"/>
              <a:t>fewer than 25% drop out</a:t>
            </a:r>
          </a:p>
          <a:p>
            <a:pPr marL="285750" indent="-285750">
              <a:buFont typeface="Arial" panose="020B0604020202020204" pitchFamily="34" charset="0"/>
              <a:buChar char="•"/>
            </a:pPr>
            <a:r>
              <a:rPr lang="en-US" sz="2000" dirty="0"/>
              <a:t>Recruitment: </a:t>
            </a:r>
            <a:r>
              <a:rPr lang="en-US" sz="2000" i="1" dirty="0"/>
              <a:t>at least 80% of goal (N=60)</a:t>
            </a:r>
          </a:p>
          <a:p>
            <a:pPr marL="285750" indent="-285750">
              <a:buFont typeface="Arial" panose="020B0604020202020204" pitchFamily="34" charset="0"/>
              <a:buChar char="•"/>
            </a:pPr>
            <a:endParaRPr lang="en-US" dirty="0"/>
          </a:p>
        </p:txBody>
      </p:sp>
      <p:sp>
        <p:nvSpPr>
          <p:cNvPr id="12" name="Text Placeholder 5"/>
          <p:cNvSpPr txBox="1">
            <a:spLocks/>
          </p:cNvSpPr>
          <p:nvPr/>
        </p:nvSpPr>
        <p:spPr>
          <a:xfrm>
            <a:off x="281763" y="2034090"/>
            <a:ext cx="5183188" cy="823912"/>
          </a:xfrm>
          <a:prstGeom prst="rect">
            <a:avLst/>
          </a:prstGeom>
        </p:spPr>
        <p:txBody>
          <a:bodyPr/>
          <a:lstStyle>
            <a:lvl1pPr marL="0" indent="0" algn="l" defTabSz="914400" rtl="0" eaLnBrk="1" latinLnBrk="0" hangingPunct="1">
              <a:lnSpc>
                <a:spcPct val="90000"/>
              </a:lnSpc>
              <a:spcBef>
                <a:spcPts val="1000"/>
              </a:spcBef>
              <a:buFont typeface="Arial"/>
              <a:buNone/>
              <a:defRPr sz="2400" b="0" i="0" kern="1200">
                <a:solidFill>
                  <a:schemeClr val="tx2"/>
                </a:solidFill>
                <a:latin typeface="Goudy Oldstyle Std Regular" charset="0"/>
                <a:ea typeface="+mn-ea"/>
                <a:cs typeface="+mn-cs"/>
              </a:defRPr>
            </a:lvl1pPr>
            <a:lvl2pPr marL="457200" indent="0" algn="l" defTabSz="914400" rtl="0" eaLnBrk="1" latinLnBrk="0" hangingPunct="1">
              <a:lnSpc>
                <a:spcPct val="90000"/>
              </a:lnSpc>
              <a:spcBef>
                <a:spcPts val="500"/>
              </a:spcBef>
              <a:buFont typeface="Arial"/>
              <a:buNone/>
              <a:defRPr sz="2400" b="0" i="0" kern="1200">
                <a:solidFill>
                  <a:schemeClr val="tx2"/>
                </a:solidFill>
                <a:latin typeface="Goudy Oldstyle Std Regular" charset="0"/>
                <a:ea typeface="+mn-ea"/>
                <a:cs typeface="+mn-cs"/>
              </a:defRPr>
            </a:lvl2pPr>
            <a:lvl3pPr marL="914400" indent="0" algn="l" defTabSz="914400" rtl="0" eaLnBrk="1" latinLnBrk="0" hangingPunct="1">
              <a:lnSpc>
                <a:spcPct val="90000"/>
              </a:lnSpc>
              <a:spcBef>
                <a:spcPts val="500"/>
              </a:spcBef>
              <a:buFont typeface="Arial"/>
              <a:buNone/>
              <a:defRPr sz="2000" b="0" i="0" kern="1200">
                <a:solidFill>
                  <a:schemeClr val="tx2"/>
                </a:solidFill>
                <a:latin typeface="Goudy Oldstyle Std Regular" charset="0"/>
                <a:ea typeface="+mn-ea"/>
                <a:cs typeface="+mn-cs"/>
              </a:defRPr>
            </a:lvl3pPr>
            <a:lvl4pPr marL="1371600" indent="0" algn="l" defTabSz="914400" rtl="0" eaLnBrk="1" latinLnBrk="0" hangingPunct="1">
              <a:lnSpc>
                <a:spcPct val="90000"/>
              </a:lnSpc>
              <a:spcBef>
                <a:spcPts val="500"/>
              </a:spcBef>
              <a:buFont typeface="Arial"/>
              <a:buNone/>
              <a:defRPr sz="1800" b="0" i="0" kern="1200">
                <a:solidFill>
                  <a:schemeClr val="tx2"/>
                </a:solidFill>
                <a:latin typeface="Goudy Oldstyle Std Regular" charset="0"/>
                <a:ea typeface="+mn-ea"/>
                <a:cs typeface="+mn-cs"/>
              </a:defRPr>
            </a:lvl4pPr>
            <a:lvl5pPr marL="1828800" indent="0" algn="l" defTabSz="914400" rtl="0" eaLnBrk="1" latinLnBrk="0" hangingPunct="1">
              <a:lnSpc>
                <a:spcPct val="90000"/>
              </a:lnSpc>
              <a:spcBef>
                <a:spcPts val="500"/>
              </a:spcBef>
              <a:buFont typeface="Arial"/>
              <a:buNone/>
              <a:defRPr sz="1800" b="0" i="0" kern="1200">
                <a:solidFill>
                  <a:schemeClr val="tx2"/>
                </a:solidFill>
                <a:latin typeface="Goudy Oldstyle Std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400" b="1" i="0" u="none" strike="noStrike" kern="1200" cap="none" spc="0" normalizeH="0" baseline="0" noProof="0" dirty="0">
              <a:ln>
                <a:noFill/>
              </a:ln>
              <a:solidFill>
                <a:srgbClr val="000000"/>
              </a:solidFill>
              <a:effectLst/>
              <a:uLnTx/>
              <a:uFillTx/>
              <a:latin typeface="Goudy Oldstyle Std Regular" charset="0"/>
              <a:ea typeface="+mn-ea"/>
              <a:cs typeface="+mn-cs"/>
            </a:endParaRPr>
          </a:p>
        </p:txBody>
      </p:sp>
      <p:sp>
        <p:nvSpPr>
          <p:cNvPr id="13" name="Content Placeholder 6"/>
          <p:cNvSpPr txBox="1">
            <a:spLocks/>
          </p:cNvSpPr>
          <p:nvPr/>
        </p:nvSpPr>
        <p:spPr>
          <a:xfrm>
            <a:off x="478831" y="1954924"/>
            <a:ext cx="5160745" cy="3195145"/>
          </a:xfrm>
          <a:prstGeom prst="rect">
            <a:avLst/>
          </a:prstGeom>
        </p:spPr>
        <p:txBody>
          <a:bodyPr/>
          <a:lstStyle>
            <a:lvl1pPr marL="0" indent="0" algn="l" defTabSz="914400" rtl="0" eaLnBrk="1" latinLnBrk="0" hangingPunct="1">
              <a:lnSpc>
                <a:spcPct val="90000"/>
              </a:lnSpc>
              <a:spcBef>
                <a:spcPts val="1000"/>
              </a:spcBef>
              <a:buFont typeface="Arial"/>
              <a:buNone/>
              <a:defRPr sz="2400" b="0" i="0" kern="1200">
                <a:solidFill>
                  <a:schemeClr val="tx2"/>
                </a:solidFill>
                <a:latin typeface="Goudy Oldstyle Std Regular" charset="0"/>
                <a:ea typeface="+mn-ea"/>
                <a:cs typeface="+mn-cs"/>
              </a:defRPr>
            </a:lvl1pPr>
            <a:lvl2pPr marL="457200" indent="0" algn="l" defTabSz="914400" rtl="0" eaLnBrk="1" latinLnBrk="0" hangingPunct="1">
              <a:lnSpc>
                <a:spcPct val="90000"/>
              </a:lnSpc>
              <a:spcBef>
                <a:spcPts val="500"/>
              </a:spcBef>
              <a:buFont typeface="Arial"/>
              <a:buNone/>
              <a:defRPr sz="2400" b="0" i="0" kern="1200">
                <a:solidFill>
                  <a:schemeClr val="tx2"/>
                </a:solidFill>
                <a:latin typeface="Goudy Oldstyle Std Regular" charset="0"/>
                <a:ea typeface="+mn-ea"/>
                <a:cs typeface="+mn-cs"/>
              </a:defRPr>
            </a:lvl2pPr>
            <a:lvl3pPr marL="914400" indent="0" algn="l" defTabSz="914400" rtl="0" eaLnBrk="1" latinLnBrk="0" hangingPunct="1">
              <a:lnSpc>
                <a:spcPct val="90000"/>
              </a:lnSpc>
              <a:spcBef>
                <a:spcPts val="500"/>
              </a:spcBef>
              <a:buFont typeface="Arial"/>
              <a:buNone/>
              <a:defRPr sz="2000" b="0" i="0" kern="1200">
                <a:solidFill>
                  <a:schemeClr val="tx2"/>
                </a:solidFill>
                <a:latin typeface="Goudy Oldstyle Std Regular" charset="0"/>
                <a:ea typeface="+mn-ea"/>
                <a:cs typeface="+mn-cs"/>
              </a:defRPr>
            </a:lvl3pPr>
            <a:lvl4pPr marL="1371600" indent="0" algn="l" defTabSz="914400" rtl="0" eaLnBrk="1" latinLnBrk="0" hangingPunct="1">
              <a:lnSpc>
                <a:spcPct val="90000"/>
              </a:lnSpc>
              <a:spcBef>
                <a:spcPts val="500"/>
              </a:spcBef>
              <a:buFont typeface="Arial"/>
              <a:buNone/>
              <a:defRPr sz="1800" b="0" i="0" kern="1200">
                <a:solidFill>
                  <a:schemeClr val="tx2"/>
                </a:solidFill>
                <a:latin typeface="Goudy Oldstyle Std Regular" charset="0"/>
                <a:ea typeface="+mn-ea"/>
                <a:cs typeface="+mn-cs"/>
              </a:defRPr>
            </a:lvl4pPr>
            <a:lvl5pPr marL="1828800" indent="0" algn="l" defTabSz="914400" rtl="0" eaLnBrk="1" latinLnBrk="0" hangingPunct="1">
              <a:lnSpc>
                <a:spcPct val="90000"/>
              </a:lnSpc>
              <a:spcBef>
                <a:spcPts val="500"/>
              </a:spcBef>
              <a:buFont typeface="Arial"/>
              <a:buNone/>
              <a:defRPr sz="1800" b="0" i="0" kern="1200">
                <a:solidFill>
                  <a:schemeClr val="tx2"/>
                </a:solidFill>
                <a:latin typeface="Goudy Oldstyle Std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1" u="none" strike="noStrike" kern="1200" cap="none" spc="0" normalizeH="0" baseline="0" noProof="0" dirty="0">
              <a:ln>
                <a:noFill/>
              </a:ln>
              <a:solidFill>
                <a:srgbClr val="000000"/>
              </a:solidFill>
              <a:effectLst/>
              <a:uLnTx/>
              <a:uFillTx/>
              <a:latin typeface="Goudy Oldstyle Std Regular" charset="0"/>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Goudy Oldstyle Std Regular"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dirty="0">
              <a:ln>
                <a:noFill/>
              </a:ln>
              <a:solidFill>
                <a:srgbClr val="000000"/>
              </a:solidFill>
              <a:effectLst/>
              <a:uLnTx/>
              <a:uFillTx/>
              <a:latin typeface="Goudy Oldstyle Std Regular" charset="0"/>
              <a:ea typeface="+mn-ea"/>
              <a:cs typeface="+mn-cs"/>
            </a:endParaRPr>
          </a:p>
        </p:txBody>
      </p:sp>
      <p:sp>
        <p:nvSpPr>
          <p:cNvPr id="8" name="TextBox 7"/>
          <p:cNvSpPr txBox="1"/>
          <p:nvPr/>
        </p:nvSpPr>
        <p:spPr>
          <a:xfrm>
            <a:off x="0" y="6273225"/>
            <a:ext cx="57701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Fairbank JC, Couper J, Davies JB, O'Brien JP. Physiotherapy. 1980;66(8):271-3.</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McCracken LM,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Vowles</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KE,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Eccleston</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 Pain. 2004;107(1-2):159-66.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 McCracken LM, Yang SY. Pain. 2006;123(1-2):137-45.</a:t>
            </a:r>
          </a:p>
        </p:txBody>
      </p:sp>
    </p:spTree>
    <p:extLst>
      <p:ext uri="{BB962C8B-B14F-4D97-AF65-F5344CB8AC3E}">
        <p14:creationId xmlns:p14="http://schemas.microsoft.com/office/powerpoint/2010/main" val="3748382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006EA4-8F20-E54E-93B4-4377A4DCEB18}"/>
              </a:ext>
            </a:extLst>
          </p:cNvPr>
          <p:cNvSpPr>
            <a:spLocks noGrp="1"/>
          </p:cNvSpPr>
          <p:nvPr>
            <p:ph type="title"/>
          </p:nvPr>
        </p:nvSpPr>
        <p:spPr>
          <a:xfrm>
            <a:off x="1078992" y="1630496"/>
            <a:ext cx="10177272" cy="3298120"/>
          </a:xfrm>
        </p:spPr>
        <p:txBody>
          <a:bodyPr>
            <a:normAutofit fontScale="90000"/>
          </a:bodyPr>
          <a:lstStyle/>
          <a:p>
            <a:pPr fontAlgn="base"/>
            <a:r>
              <a:rPr lang="en-US" sz="3600" b="1" dirty="0"/>
              <a:t>A Single-Session of Acceptance and Commitment Therapy for Health-Related Behavior Change: Protocol Description and Case Example</a:t>
            </a:r>
            <a:r>
              <a:rPr lang="en-US" sz="3600" dirty="0"/>
              <a:t> </a:t>
            </a:r>
            <a:br>
              <a:rPr lang="en-US" sz="3600" dirty="0"/>
            </a:br>
            <a:r>
              <a:rPr lang="en-US" sz="2400" dirty="0"/>
              <a:t>Monica Barreto, PhD</a:t>
            </a:r>
            <a:br>
              <a:rPr lang="en-US" sz="2400" dirty="0"/>
            </a:br>
            <a:r>
              <a:rPr lang="en-US" sz="2400" dirty="0"/>
              <a:t>Assistant Professor </a:t>
            </a:r>
            <a:br>
              <a:rPr lang="en-US" sz="2400" dirty="0"/>
            </a:br>
            <a:r>
              <a:rPr lang="en-US" sz="2400" dirty="0"/>
              <a:t>Clinical Child Psychology </a:t>
            </a:r>
            <a:br>
              <a:rPr lang="en-US" sz="2400" dirty="0"/>
            </a:br>
            <a:r>
              <a:rPr lang="en-US" sz="2400" dirty="0"/>
              <a:t>Yale Child Study Center</a:t>
            </a:r>
            <a:br>
              <a:rPr lang="en-US" sz="2400" dirty="0"/>
            </a:br>
            <a:r>
              <a:rPr lang="en-US" sz="2400" dirty="0"/>
              <a:t>New Haven , CT</a:t>
            </a:r>
            <a:br>
              <a:rPr lang="en-US" sz="2400" dirty="0"/>
            </a:br>
            <a:r>
              <a:rPr lang="en-US" sz="2400" u="sng" dirty="0">
                <a:hlinkClick r:id="rId2"/>
              </a:rPr>
              <a:t>monica.barreto@yale.edu</a:t>
            </a:r>
            <a:endParaRPr lang="en-US" dirty="0"/>
          </a:p>
        </p:txBody>
      </p:sp>
    </p:spTree>
    <p:extLst>
      <p:ext uri="{BB962C8B-B14F-4D97-AF65-F5344CB8AC3E}">
        <p14:creationId xmlns:p14="http://schemas.microsoft.com/office/powerpoint/2010/main" val="302515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B9383"/>
                </a:solidFill>
              </a:rPr>
              <a:t>Gathering Qualitative Data </a:t>
            </a:r>
          </a:p>
        </p:txBody>
      </p:sp>
      <p:sp>
        <p:nvSpPr>
          <p:cNvPr id="3" name="Content Placeholder 2"/>
          <p:cNvSpPr>
            <a:spLocks noGrp="1"/>
          </p:cNvSpPr>
          <p:nvPr>
            <p:ph idx="1"/>
          </p:nvPr>
        </p:nvSpPr>
        <p:spPr>
          <a:xfrm>
            <a:off x="151471" y="2709317"/>
            <a:ext cx="5741020" cy="3929716"/>
          </a:xfrm>
        </p:spPr>
        <p:txBody>
          <a:bodyPr>
            <a:normAutofit/>
          </a:bodyPr>
          <a:lstStyle/>
          <a:p>
            <a:r>
              <a:rPr lang="en-US" b="1" dirty="0"/>
              <a:t>Semi-structured PI-administered interview</a:t>
            </a:r>
          </a:p>
          <a:p>
            <a:pPr marL="342900" indent="-342900">
              <a:buFont typeface="Arial" panose="020B0604020202020204" pitchFamily="34" charset="0"/>
              <a:buChar char="•"/>
            </a:pPr>
            <a:r>
              <a:rPr lang="en-US" dirty="0"/>
              <a:t>Format: Phone contact</a:t>
            </a:r>
          </a:p>
          <a:p>
            <a:pPr marL="342900" indent="-342900">
              <a:buFont typeface="Arial" panose="020B0604020202020204" pitchFamily="34" charset="0"/>
              <a:buChar char="•"/>
            </a:pPr>
            <a:r>
              <a:rPr lang="en-US" dirty="0"/>
              <a:t>Timeframe: Post-6-month assessment</a:t>
            </a:r>
          </a:p>
          <a:p>
            <a:pPr marL="342900" indent="-342900">
              <a:buFont typeface="Arial" panose="020B0604020202020204" pitchFamily="34" charset="0"/>
              <a:buChar char="•"/>
            </a:pPr>
            <a:r>
              <a:rPr lang="en-US" dirty="0"/>
              <a:t>Length of call: 5-31 minutes</a:t>
            </a:r>
          </a:p>
          <a:p>
            <a:pPr marL="342900" indent="-342900">
              <a:buFont typeface="Arial" panose="020B0604020202020204" pitchFamily="34" charset="0"/>
              <a:buChar char="•"/>
            </a:pPr>
            <a:r>
              <a:rPr lang="en-US" dirty="0"/>
              <a:t>Open-ended questions</a:t>
            </a:r>
          </a:p>
          <a:p>
            <a:pPr marL="342900" indent="-342900">
              <a:buFont typeface="Arial" panose="020B0604020202020204" pitchFamily="34" charset="0"/>
              <a:buChar char="•"/>
            </a:pPr>
            <a:r>
              <a:rPr lang="en-US" i="1" dirty="0"/>
              <a:t>Not recorded/no transcription </a:t>
            </a:r>
            <a:r>
              <a:rPr lang="en-US" dirty="0">
                <a:sym typeface="Wingdings" pitchFamily="2" charset="2"/>
              </a:rPr>
              <a:t></a:t>
            </a:r>
            <a:endParaRPr lang="en-US" dirty="0"/>
          </a:p>
          <a:p>
            <a:pPr marL="342900" indent="-342900">
              <a:buFont typeface="Arial" charset="0"/>
              <a:buChar char="•"/>
            </a:pPr>
            <a:endParaRPr lang="en-US" dirty="0"/>
          </a:p>
          <a:p>
            <a:pPr marL="342900" indent="-342900">
              <a:buFont typeface="Arial" charset="0"/>
              <a:buChar char="•"/>
            </a:pPr>
            <a:endParaRPr lang="en-US" dirty="0"/>
          </a:p>
        </p:txBody>
      </p:sp>
      <p:sp>
        <p:nvSpPr>
          <p:cNvPr id="4" name="TextBox 3"/>
          <p:cNvSpPr txBox="1"/>
          <p:nvPr/>
        </p:nvSpPr>
        <p:spPr>
          <a:xfrm>
            <a:off x="6096000" y="2247279"/>
            <a:ext cx="5843238" cy="3308598"/>
          </a:xfrm>
          <a:prstGeom prst="rect">
            <a:avLst/>
          </a:prstGeom>
          <a:solidFill>
            <a:schemeClr val="accent3">
              <a:lumMod val="75000"/>
            </a:schemeClr>
          </a:solidFill>
          <a:effectLst>
            <a:glow rad="139700">
              <a:schemeClr val="accent1">
                <a:alpha val="40000"/>
              </a:schemeClr>
            </a:glow>
            <a:softEdge rad="0"/>
          </a:effectLst>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rgbClr val="FFFFFF"/>
              </a:solidFill>
              <a:effectLst/>
              <a:uLnTx/>
              <a:uFillTx/>
              <a:latin typeface="Garamond" panose="02020404030301010803"/>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00" b="0" i="0" u="none" strike="noStrike" kern="1200" cap="none" spc="0" normalizeH="0" baseline="0" noProof="0" dirty="0">
                <a:ln>
                  <a:noFill/>
                </a:ln>
                <a:solidFill>
                  <a:srgbClr val="FFFFFF"/>
                </a:solidFill>
                <a:effectLst/>
                <a:uLnTx/>
                <a:uFillTx/>
                <a:latin typeface="Garamond" panose="02020404030301010803"/>
                <a:ea typeface="+mn-ea"/>
                <a:cs typeface="+mn-cs"/>
              </a:rPr>
              <a:t>What were the </a:t>
            </a:r>
            <a:r>
              <a:rPr kumimoji="0" lang="en-US" sz="2100" b="0" i="0" u="sng" strike="noStrike" kern="1200" cap="none" spc="0" normalizeH="0" baseline="0" noProof="0" dirty="0">
                <a:ln>
                  <a:noFill/>
                </a:ln>
                <a:solidFill>
                  <a:srgbClr val="FFFFFF"/>
                </a:solidFill>
                <a:effectLst/>
                <a:uLnTx/>
                <a:uFillTx/>
                <a:latin typeface="Garamond" panose="02020404030301010803"/>
                <a:ea typeface="+mn-ea"/>
                <a:cs typeface="+mn-cs"/>
              </a:rPr>
              <a:t>best features </a:t>
            </a:r>
            <a:r>
              <a:rPr kumimoji="0" lang="en-US" sz="2100" b="0" i="0" u="none" strike="noStrike" kern="1200" cap="none" spc="0" normalizeH="0" baseline="0" noProof="0" dirty="0">
                <a:ln>
                  <a:noFill/>
                </a:ln>
                <a:solidFill>
                  <a:srgbClr val="FFFFFF"/>
                </a:solidFill>
                <a:effectLst/>
                <a:uLnTx/>
                <a:uFillTx/>
                <a:latin typeface="Garamond" panose="02020404030301010803"/>
                <a:ea typeface="+mn-ea"/>
                <a:cs typeface="+mn-cs"/>
              </a:rPr>
              <a:t>of the treatment or what did you like best about it?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00" b="0" i="0" u="none" strike="noStrike" kern="1200" cap="none" spc="0" normalizeH="0" baseline="0" noProof="0" dirty="0">
                <a:ln>
                  <a:noFill/>
                </a:ln>
                <a:solidFill>
                  <a:srgbClr val="FFFFFF"/>
                </a:solidFill>
                <a:effectLst/>
                <a:uLnTx/>
                <a:uFillTx/>
                <a:latin typeface="Garamond" panose="02020404030301010803"/>
                <a:ea typeface="+mn-ea"/>
                <a:cs typeface="+mn-cs"/>
              </a:rPr>
              <a:t>What were the </a:t>
            </a:r>
            <a:r>
              <a:rPr kumimoji="0" lang="en-US" sz="2100" b="0" i="0" u="sng" strike="noStrike" kern="1200" cap="none" spc="0" normalizeH="0" baseline="0" noProof="0" dirty="0">
                <a:ln>
                  <a:noFill/>
                </a:ln>
                <a:solidFill>
                  <a:srgbClr val="FFFFFF"/>
                </a:solidFill>
                <a:effectLst/>
                <a:uLnTx/>
                <a:uFillTx/>
                <a:latin typeface="Garamond" panose="02020404030301010803"/>
                <a:ea typeface="+mn-ea"/>
                <a:cs typeface="+mn-cs"/>
              </a:rPr>
              <a:t>worst features </a:t>
            </a:r>
            <a:r>
              <a:rPr kumimoji="0" lang="en-US" sz="2100" b="0" i="0" u="none" strike="noStrike" kern="1200" cap="none" spc="0" normalizeH="0" baseline="0" noProof="0" dirty="0">
                <a:ln>
                  <a:noFill/>
                </a:ln>
                <a:solidFill>
                  <a:srgbClr val="FFFFFF"/>
                </a:solidFill>
                <a:effectLst/>
                <a:uLnTx/>
                <a:uFillTx/>
                <a:latin typeface="Garamond" panose="02020404030301010803"/>
                <a:ea typeface="+mn-ea"/>
                <a:cs typeface="+mn-cs"/>
              </a:rPr>
              <a:t>of the treatment or what did you dislike most about it?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00" b="0" i="0" u="none" strike="noStrike" kern="1200" cap="none" spc="0" normalizeH="0" baseline="0" noProof="0" dirty="0">
                <a:ln>
                  <a:noFill/>
                </a:ln>
                <a:solidFill>
                  <a:srgbClr val="FFFFFF"/>
                </a:solidFill>
                <a:effectLst/>
                <a:uLnTx/>
                <a:uFillTx/>
                <a:latin typeface="Garamond" panose="02020404030301010803"/>
                <a:ea typeface="+mn-ea"/>
                <a:cs typeface="+mn-cs"/>
              </a:rPr>
              <a:t>In what ways has your participation in our study </a:t>
            </a:r>
            <a:r>
              <a:rPr kumimoji="0" lang="en-US" sz="2100" b="0" i="0" u="sng" strike="noStrike" kern="1200" cap="none" spc="0" normalizeH="0" baseline="0" noProof="0" dirty="0">
                <a:ln>
                  <a:noFill/>
                </a:ln>
                <a:solidFill>
                  <a:srgbClr val="FFFFFF"/>
                </a:solidFill>
                <a:effectLst/>
                <a:uLnTx/>
                <a:uFillTx/>
                <a:latin typeface="Garamond" panose="02020404030301010803"/>
                <a:ea typeface="+mn-ea"/>
                <a:cs typeface="+mn-cs"/>
              </a:rPr>
              <a:t>changed the way you think about or manage pain?</a:t>
            </a:r>
            <a:r>
              <a:rPr kumimoji="0" lang="en-US" sz="2100" b="0" i="0" u="none" strike="noStrike" kern="1200" cap="none" spc="0" normalizeH="0" baseline="0" noProof="0" dirty="0">
                <a:ln>
                  <a:noFill/>
                </a:ln>
                <a:solidFill>
                  <a:srgbClr val="FFFFFF"/>
                </a:solidFill>
                <a:effectLst/>
                <a:uLnTx/>
                <a:uFillTx/>
                <a:latin typeface="Garamond" panose="02020404030301010803"/>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00" b="0" i="0" u="none" strike="noStrike" kern="1200" cap="none" spc="0" normalizeH="0" baseline="0" noProof="0" dirty="0">
                <a:ln>
                  <a:noFill/>
                </a:ln>
                <a:solidFill>
                  <a:srgbClr val="FFFFFF"/>
                </a:solidFill>
                <a:effectLst/>
                <a:uLnTx/>
                <a:uFillTx/>
                <a:latin typeface="Garamond" panose="02020404030301010803"/>
                <a:ea typeface="+mn-ea"/>
                <a:cs typeface="+mn-cs"/>
              </a:rPr>
              <a:t>In what ways did your </a:t>
            </a:r>
            <a:r>
              <a:rPr kumimoji="0" lang="en-US" sz="2100" b="0" i="0" u="sng" strike="noStrike" kern="1200" cap="none" spc="0" normalizeH="0" baseline="0" noProof="0" dirty="0">
                <a:ln>
                  <a:noFill/>
                </a:ln>
                <a:solidFill>
                  <a:srgbClr val="FFFFFF"/>
                </a:solidFill>
                <a:effectLst/>
                <a:uLnTx/>
                <a:uFillTx/>
                <a:latin typeface="Garamond" panose="02020404030301010803"/>
                <a:ea typeface="+mn-ea"/>
                <a:cs typeface="+mn-cs"/>
              </a:rPr>
              <a:t>quality of life</a:t>
            </a:r>
            <a:r>
              <a:rPr kumimoji="0" lang="en-US" sz="2100" b="0" i="0" u="none" strike="noStrike" kern="1200" cap="none" spc="0" normalizeH="0" baseline="0" noProof="0" dirty="0">
                <a:ln>
                  <a:noFill/>
                </a:ln>
                <a:solidFill>
                  <a:srgbClr val="FFFFFF"/>
                </a:solidFill>
                <a:effectLst/>
                <a:uLnTx/>
                <a:uFillTx/>
                <a:latin typeface="Garamond" panose="02020404030301010803"/>
                <a:ea typeface="+mn-ea"/>
                <a:cs typeface="+mn-cs"/>
              </a:rPr>
              <a:t> improve as a result of the changes you made? </a:t>
            </a:r>
          </a:p>
        </p:txBody>
      </p:sp>
    </p:spTree>
    <p:extLst>
      <p:ext uri="{BB962C8B-B14F-4D97-AF65-F5344CB8AC3E}">
        <p14:creationId xmlns:p14="http://schemas.microsoft.com/office/powerpoint/2010/main" val="6382971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B9383"/>
                </a:solidFill>
              </a:rPr>
              <a:t>Rapid Analyses</a:t>
            </a:r>
            <a:r>
              <a:rPr lang="en-US" dirty="0"/>
              <a:t>	</a:t>
            </a:r>
          </a:p>
        </p:txBody>
      </p:sp>
      <p:sp>
        <p:nvSpPr>
          <p:cNvPr id="3" name="Content Placeholder 2"/>
          <p:cNvSpPr>
            <a:spLocks noGrp="1"/>
          </p:cNvSpPr>
          <p:nvPr>
            <p:ph idx="1"/>
          </p:nvPr>
        </p:nvSpPr>
        <p:spPr>
          <a:xfrm>
            <a:off x="838200" y="1825624"/>
            <a:ext cx="11028218" cy="4138757"/>
          </a:xfrm>
        </p:spPr>
        <p:txBody>
          <a:bodyPr>
            <a:normAutofit/>
          </a:bodyPr>
          <a:lstStyle/>
          <a:p>
            <a:pPr marL="342900" indent="-342900">
              <a:lnSpc>
                <a:spcPct val="160000"/>
              </a:lnSpc>
              <a:buFont typeface="Arial" charset="0"/>
              <a:buChar char="•"/>
            </a:pPr>
            <a:r>
              <a:rPr lang="en-US" sz="3000" dirty="0"/>
              <a:t>Procedures</a:t>
            </a:r>
            <a:r>
              <a:rPr lang="en-US" sz="3000" baseline="30000" dirty="0"/>
              <a:t>1,2</a:t>
            </a:r>
          </a:p>
          <a:p>
            <a:pPr marL="800100" lvl="1" indent="-342900">
              <a:lnSpc>
                <a:spcPct val="160000"/>
              </a:lnSpc>
              <a:buFont typeface="Arial" charset="0"/>
              <a:buChar char="•"/>
            </a:pPr>
            <a:r>
              <a:rPr lang="en-US" sz="2600" dirty="0"/>
              <a:t>Combined Responses by question (Domains/Themes)</a:t>
            </a:r>
          </a:p>
          <a:p>
            <a:pPr marL="800100" lvl="1" indent="-342900">
              <a:lnSpc>
                <a:spcPct val="160000"/>
              </a:lnSpc>
              <a:buFont typeface="Arial" charset="0"/>
              <a:buChar char="•"/>
            </a:pPr>
            <a:r>
              <a:rPr lang="en-US" sz="2600" dirty="0"/>
              <a:t>Identified Key Points &amp; exemplar quotes</a:t>
            </a:r>
          </a:p>
          <a:p>
            <a:pPr marL="1257300" lvl="2" indent="-342900">
              <a:lnSpc>
                <a:spcPct val="160000"/>
              </a:lnSpc>
              <a:buFont typeface="Arial" charset="0"/>
              <a:buChar char="•"/>
            </a:pPr>
            <a:r>
              <a:rPr lang="en-US" sz="2200" dirty="0"/>
              <a:t>Two independent raters reviewed; sought consensus</a:t>
            </a:r>
          </a:p>
          <a:p>
            <a:pPr marL="1257300" lvl="2" indent="-342900">
              <a:lnSpc>
                <a:spcPct val="160000"/>
              </a:lnSpc>
              <a:buFont typeface="Arial" charset="0"/>
              <a:buChar char="•"/>
            </a:pPr>
            <a:r>
              <a:rPr lang="en-US" sz="2200" dirty="0"/>
              <a:t>One rater randomly sampled 25% / developed consensus</a:t>
            </a:r>
          </a:p>
          <a:p>
            <a:pPr marL="800100" lvl="1" indent="-342900">
              <a:lnSpc>
                <a:spcPct val="160000"/>
              </a:lnSpc>
              <a:buFont typeface="Arial" charset="0"/>
              <a:buChar char="•"/>
            </a:pPr>
            <a:r>
              <a:rPr lang="en-US" sz="2600" dirty="0"/>
              <a:t>Identified similarities &amp; differences in groups (just focusing on FACT today)</a:t>
            </a:r>
          </a:p>
          <a:p>
            <a:pPr marL="800100" lvl="1" indent="-342900">
              <a:lnSpc>
                <a:spcPct val="160000"/>
              </a:lnSpc>
              <a:buFont typeface="Arial" charset="0"/>
              <a:buChar char="•"/>
            </a:pPr>
            <a:endParaRPr lang="en-US" sz="2600" dirty="0"/>
          </a:p>
          <a:p>
            <a:pPr marL="800100" lvl="1" indent="-342900">
              <a:buFont typeface="Arial" charset="0"/>
              <a:buChar char="•"/>
            </a:pPr>
            <a:endParaRPr lang="en-US" dirty="0"/>
          </a:p>
          <a:p>
            <a:endParaRPr lang="en-US" dirty="0"/>
          </a:p>
          <a:p>
            <a:endParaRPr lang="en-US" dirty="0"/>
          </a:p>
        </p:txBody>
      </p:sp>
      <p:sp>
        <p:nvSpPr>
          <p:cNvPr id="4" name="Rectangle 3"/>
          <p:cNvSpPr/>
          <p:nvPr/>
        </p:nvSpPr>
        <p:spPr>
          <a:xfrm>
            <a:off x="0" y="6257835"/>
            <a:ext cx="9680028" cy="646331"/>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Hamilton A. Health Services Research &amp; Development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Cyberseminar</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2013 Dec 11.</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000000"/>
                </a:solidFill>
                <a:effectLst/>
                <a:uLnTx/>
                <a:uFillTx/>
                <a:latin typeface="Goudy Oldstyle Std Regular" charset="0"/>
                <a:ea typeface="+mn-ea"/>
                <a:cs typeface="+mn-cs"/>
              </a:rPr>
              <a:t>Gale RC, Wu J, </a:t>
            </a:r>
            <a:r>
              <a:rPr kumimoji="0" lang="en-US" sz="1200" b="0" i="0" u="none" strike="noStrike" kern="1200" cap="none" spc="0" normalizeH="0" baseline="0" noProof="0" dirty="0" err="1">
                <a:ln>
                  <a:noFill/>
                </a:ln>
                <a:solidFill>
                  <a:srgbClr val="000000"/>
                </a:solidFill>
                <a:effectLst/>
                <a:uLnTx/>
                <a:uFillTx/>
                <a:latin typeface="Goudy Oldstyle Std Regular" charset="0"/>
                <a:ea typeface="+mn-ea"/>
                <a:cs typeface="+mn-cs"/>
              </a:rPr>
              <a:t>Erhardt</a:t>
            </a:r>
            <a:r>
              <a:rPr kumimoji="0" lang="en-US" sz="1200" b="0" i="0" u="none" strike="noStrike" kern="1200" cap="none" spc="0" normalizeH="0" baseline="0" noProof="0" dirty="0">
                <a:ln>
                  <a:noFill/>
                </a:ln>
                <a:solidFill>
                  <a:srgbClr val="000000"/>
                </a:solidFill>
                <a:effectLst/>
                <a:uLnTx/>
                <a:uFillTx/>
                <a:latin typeface="Goudy Oldstyle Std Regular" charset="0"/>
                <a:ea typeface="+mn-ea"/>
                <a:cs typeface="+mn-cs"/>
              </a:rPr>
              <a:t> T, </a:t>
            </a:r>
            <a:r>
              <a:rPr kumimoji="0" lang="en-US" sz="1200" b="0" i="0" u="none" strike="noStrike" kern="1200" cap="none" spc="0" normalizeH="0" baseline="0" noProof="0" dirty="0" err="1">
                <a:ln>
                  <a:noFill/>
                </a:ln>
                <a:solidFill>
                  <a:srgbClr val="000000"/>
                </a:solidFill>
                <a:effectLst/>
                <a:uLnTx/>
                <a:uFillTx/>
                <a:latin typeface="Goudy Oldstyle Std Regular" charset="0"/>
                <a:ea typeface="+mn-ea"/>
                <a:cs typeface="+mn-cs"/>
              </a:rPr>
              <a:t>Bounthavong</a:t>
            </a:r>
            <a:r>
              <a:rPr kumimoji="0" lang="en-US" sz="1200" b="0" i="0" u="none" strike="noStrike" kern="1200" cap="none" spc="0" normalizeH="0" baseline="0" noProof="0" dirty="0">
                <a:ln>
                  <a:noFill/>
                </a:ln>
                <a:solidFill>
                  <a:srgbClr val="000000"/>
                </a:solidFill>
                <a:effectLst/>
                <a:uLnTx/>
                <a:uFillTx/>
                <a:latin typeface="Goudy Oldstyle Std Regular" charset="0"/>
                <a:ea typeface="+mn-ea"/>
                <a:cs typeface="+mn-cs"/>
              </a:rPr>
              <a:t> M, Reardon CM, </a:t>
            </a:r>
            <a:r>
              <a:rPr kumimoji="0" lang="en-US" sz="1200" b="0" i="0" u="none" strike="noStrike" kern="1200" cap="none" spc="0" normalizeH="0" baseline="0" noProof="0" dirty="0" err="1">
                <a:ln>
                  <a:noFill/>
                </a:ln>
                <a:solidFill>
                  <a:srgbClr val="000000"/>
                </a:solidFill>
                <a:effectLst/>
                <a:uLnTx/>
                <a:uFillTx/>
                <a:latin typeface="Goudy Oldstyle Std Regular" charset="0"/>
                <a:ea typeface="+mn-ea"/>
                <a:cs typeface="+mn-cs"/>
              </a:rPr>
              <a:t>Damschroder</a:t>
            </a:r>
            <a:r>
              <a:rPr kumimoji="0" lang="en-US" sz="1200" b="0" i="0" u="none" strike="noStrike" kern="1200" cap="none" spc="0" normalizeH="0" baseline="0" noProof="0" dirty="0">
                <a:ln>
                  <a:noFill/>
                </a:ln>
                <a:solidFill>
                  <a:srgbClr val="000000"/>
                </a:solidFill>
                <a:effectLst/>
                <a:uLnTx/>
                <a:uFillTx/>
                <a:latin typeface="Goudy Oldstyle Std Regular" charset="0"/>
                <a:ea typeface="+mn-ea"/>
                <a:cs typeface="+mn-cs"/>
              </a:rPr>
              <a:t> LJ, </a:t>
            </a:r>
            <a:r>
              <a:rPr kumimoji="0" lang="en-US" sz="1200" b="0" i="0" u="none" strike="noStrike" kern="1200" cap="none" spc="0" normalizeH="0" baseline="0" noProof="0" dirty="0" err="1">
                <a:ln>
                  <a:noFill/>
                </a:ln>
                <a:solidFill>
                  <a:srgbClr val="000000"/>
                </a:solidFill>
                <a:effectLst/>
                <a:uLnTx/>
                <a:uFillTx/>
                <a:latin typeface="Goudy Oldstyle Std Regular" charset="0"/>
                <a:ea typeface="+mn-ea"/>
                <a:cs typeface="+mn-cs"/>
              </a:rPr>
              <a:t>Midboe</a:t>
            </a:r>
            <a:r>
              <a:rPr kumimoji="0" lang="en-US" sz="1200" b="0" i="0" u="none" strike="noStrike" kern="1200" cap="none" spc="0" normalizeH="0" baseline="0" noProof="0" dirty="0">
                <a:ln>
                  <a:noFill/>
                </a:ln>
                <a:solidFill>
                  <a:srgbClr val="000000"/>
                </a:solidFill>
                <a:effectLst/>
                <a:uLnTx/>
                <a:uFillTx/>
                <a:latin typeface="Goudy Oldstyle Std Regular" charset="0"/>
                <a:ea typeface="+mn-ea"/>
                <a:cs typeface="+mn-cs"/>
              </a:rPr>
              <a:t> AM. Implementation Science. 2019 Dec;14(1):11.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28549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09C0A3-CD25-5C4C-A5CB-8042FBA2864B}"/>
              </a:ext>
            </a:extLst>
          </p:cNvPr>
          <p:cNvPicPr/>
          <p:nvPr/>
        </p:nvPicPr>
        <p:blipFill>
          <a:blip r:embed="rId3">
            <a:extLst>
              <a:ext uri="{28A0092B-C50C-407E-A947-70E740481C1C}">
                <a14:useLocalDpi xmlns:a14="http://schemas.microsoft.com/office/drawing/2010/main" val="0"/>
              </a:ext>
            </a:extLst>
          </a:blip>
          <a:stretch>
            <a:fillRect/>
          </a:stretch>
        </p:blipFill>
        <p:spPr>
          <a:xfrm>
            <a:off x="2792627" y="234778"/>
            <a:ext cx="6351373" cy="6623222"/>
          </a:xfrm>
          <a:prstGeom prst="rect">
            <a:avLst/>
          </a:prstGeom>
        </p:spPr>
      </p:pic>
    </p:spTree>
    <p:extLst>
      <p:ext uri="{BB962C8B-B14F-4D97-AF65-F5344CB8AC3E}">
        <p14:creationId xmlns:p14="http://schemas.microsoft.com/office/powerpoint/2010/main" val="17933932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Results</a:t>
            </a:r>
          </a:p>
        </p:txBody>
      </p:sp>
      <p:pic>
        <p:nvPicPr>
          <p:cNvPr id="3" name="Picture 2">
            <a:extLst>
              <a:ext uri="{FF2B5EF4-FFF2-40B4-BE49-F238E27FC236}">
                <a16:creationId xmlns:a16="http://schemas.microsoft.com/office/drawing/2014/main" id="{028BC701-7B3E-A343-B9E4-51949817D5C7}"/>
              </a:ext>
            </a:extLst>
          </p:cNvPr>
          <p:cNvPicPr>
            <a:picLocks noChangeAspect="1"/>
          </p:cNvPicPr>
          <p:nvPr/>
        </p:nvPicPr>
        <p:blipFill>
          <a:blip r:embed="rId3"/>
          <a:stretch>
            <a:fillRect/>
          </a:stretch>
        </p:blipFill>
        <p:spPr>
          <a:xfrm>
            <a:off x="279400" y="6248400"/>
            <a:ext cx="558800" cy="431800"/>
          </a:xfrm>
          <a:prstGeom prst="rect">
            <a:avLst/>
          </a:prstGeom>
        </p:spPr>
      </p:pic>
      <p:sp>
        <p:nvSpPr>
          <p:cNvPr id="4" name="Text Placeholder 3">
            <a:extLst>
              <a:ext uri="{FF2B5EF4-FFF2-40B4-BE49-F238E27FC236}">
                <a16:creationId xmlns:a16="http://schemas.microsoft.com/office/drawing/2014/main" id="{37C811E4-4D35-C54A-80C3-6F6204F65A83}"/>
              </a:ext>
            </a:extLst>
          </p:cNvPr>
          <p:cNvSpPr txBox="1">
            <a:spLocks/>
          </p:cNvSpPr>
          <p:nvPr/>
        </p:nvSpPr>
        <p:spPr>
          <a:xfrm>
            <a:off x="647700" y="6259527"/>
            <a:ext cx="1371600" cy="409546"/>
          </a:xfrm>
          <a:prstGeom prst="rect">
            <a:avLst/>
          </a:prstGeom>
        </p:spPr>
        <p:txBody>
          <a:bodyPr vert="horz" lIns="91440" tIns="45720" rIns="91440" bIns="45720" rtlCol="0" anchor="b" anchorCtr="0">
            <a:noAutofit/>
          </a:bodyPr>
          <a:lstStyle>
            <a:lvl1pPr marL="0" indent="0" algn="l" defTabSz="685800" rtl="0" eaLnBrk="1" latinLnBrk="0" hangingPunct="1">
              <a:lnSpc>
                <a:spcPct val="90000"/>
              </a:lnSpc>
              <a:spcBef>
                <a:spcPts val="0"/>
              </a:spcBef>
              <a:buFont typeface="Arial"/>
              <a:buNone/>
              <a:defRPr sz="6000" b="0" i="0" kern="1200" baseline="0">
                <a:solidFill>
                  <a:schemeClr val="bg1"/>
                </a:solidFill>
                <a:latin typeface="Goudy Oldstyle Std Regular" charset="0"/>
                <a:ea typeface="+mn-ea"/>
                <a:cs typeface="+mn-cs"/>
              </a:defRPr>
            </a:lvl1pPr>
            <a:lvl2pPr marL="342900" indent="0" algn="l" defTabSz="685800" rtl="0" eaLnBrk="1" latinLnBrk="0" hangingPunct="1">
              <a:lnSpc>
                <a:spcPct val="90000"/>
              </a:lnSpc>
              <a:spcBef>
                <a:spcPts val="375"/>
              </a:spcBef>
              <a:buFont typeface="Arial"/>
              <a:buNone/>
              <a:defRPr sz="1800" b="0" i="0" kern="1200">
                <a:solidFill>
                  <a:schemeClr val="tx2"/>
                </a:solidFill>
                <a:latin typeface="Goudy Oldstyle Std Regular" charset="0"/>
                <a:ea typeface="+mn-ea"/>
                <a:cs typeface="+mn-cs"/>
              </a:defRPr>
            </a:lvl2pPr>
            <a:lvl3pPr marL="685800" indent="0" algn="l" defTabSz="685800" rtl="0" eaLnBrk="1" latinLnBrk="0" hangingPunct="1">
              <a:lnSpc>
                <a:spcPct val="90000"/>
              </a:lnSpc>
              <a:spcBef>
                <a:spcPts val="375"/>
              </a:spcBef>
              <a:buFont typeface="Arial"/>
              <a:buNone/>
              <a:defRPr sz="1500" b="0" i="0" kern="1200">
                <a:solidFill>
                  <a:schemeClr val="tx2"/>
                </a:solidFill>
                <a:latin typeface="Goudy Oldstyle Std Regular" charset="0"/>
                <a:ea typeface="+mn-ea"/>
                <a:cs typeface="+mn-cs"/>
              </a:defRPr>
            </a:lvl3pPr>
            <a:lvl4pPr marL="10287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4pPr>
            <a:lvl5pPr marL="13716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0000"/>
                </a:solidFill>
                <a:effectLst/>
                <a:uLnTx/>
                <a:uFillTx/>
                <a:latin typeface="Goudy Oldstyle Std Regular" charset="0"/>
                <a:ea typeface="+mn-ea"/>
                <a:cs typeface="+mn-cs"/>
              </a:rPr>
              <a:t>@</a:t>
            </a:r>
            <a:r>
              <a:rPr kumimoji="0" lang="en-US" sz="2000" b="0" i="0" u="none" strike="noStrike" kern="1200" cap="none" spc="0" normalizeH="0" baseline="0" noProof="0" dirty="0" err="1">
                <a:ln>
                  <a:noFill/>
                </a:ln>
                <a:solidFill>
                  <a:srgbClr val="000000"/>
                </a:solidFill>
                <a:effectLst/>
                <a:uLnTx/>
                <a:uFillTx/>
                <a:latin typeface="Goudy Oldstyle Std Regular" charset="0"/>
                <a:ea typeface="+mn-ea"/>
                <a:cs typeface="+mn-cs"/>
              </a:rPr>
              <a:t>DrKatieK</a:t>
            </a:r>
            <a:endParaRPr kumimoji="0" lang="en-US" sz="2000" b="0" i="0" u="none" strike="noStrike" kern="1200" cap="none" spc="0" normalizeH="0" baseline="0" noProof="0" dirty="0">
              <a:ln>
                <a:noFill/>
              </a:ln>
              <a:solidFill>
                <a:srgbClr val="000000"/>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12168541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2"/>
          </p:nvPr>
        </p:nvGraphicFramePr>
        <p:xfrm>
          <a:off x="286632" y="123014"/>
          <a:ext cx="6847815" cy="6644697"/>
        </p:xfrm>
        <a:graphic>
          <a:graphicData uri="http://schemas.openxmlformats.org/drawingml/2006/table">
            <a:tbl>
              <a:tblPr firstRow="1" bandRow="1">
                <a:tableStyleId>{5C22544A-7EE6-4342-B048-85BDC9FD1C3A}</a:tableStyleId>
              </a:tblPr>
              <a:tblGrid>
                <a:gridCol w="1988912">
                  <a:extLst>
                    <a:ext uri="{9D8B030D-6E8A-4147-A177-3AD203B41FA5}">
                      <a16:colId xmlns:a16="http://schemas.microsoft.com/office/drawing/2014/main" val="844135502"/>
                    </a:ext>
                  </a:extLst>
                </a:gridCol>
                <a:gridCol w="2074194">
                  <a:extLst>
                    <a:ext uri="{9D8B030D-6E8A-4147-A177-3AD203B41FA5}">
                      <a16:colId xmlns:a16="http://schemas.microsoft.com/office/drawing/2014/main" val="2277630731"/>
                    </a:ext>
                  </a:extLst>
                </a:gridCol>
                <a:gridCol w="2784709">
                  <a:extLst>
                    <a:ext uri="{9D8B030D-6E8A-4147-A177-3AD203B41FA5}">
                      <a16:colId xmlns:a16="http://schemas.microsoft.com/office/drawing/2014/main" val="1488893860"/>
                    </a:ext>
                  </a:extLst>
                </a:gridCol>
              </a:tblGrid>
              <a:tr h="328513">
                <a:tc>
                  <a:txBody>
                    <a:bodyPr/>
                    <a:lstStyle/>
                    <a:p>
                      <a:r>
                        <a:rPr lang="en-US" sz="1400" dirty="0"/>
                        <a:t>Demographic</a:t>
                      </a:r>
                    </a:p>
                  </a:txBody>
                  <a:tcPr>
                    <a:solidFill>
                      <a:schemeClr val="accent3">
                        <a:lumMod val="75000"/>
                      </a:schemeClr>
                    </a:solidFill>
                  </a:tcPr>
                </a:tc>
                <a:tc>
                  <a:txBody>
                    <a:bodyPr/>
                    <a:lstStyle/>
                    <a:p>
                      <a:r>
                        <a:rPr lang="en-US" sz="1400" dirty="0"/>
                        <a:t>Categories</a:t>
                      </a:r>
                    </a:p>
                  </a:txBody>
                  <a:tcPr>
                    <a:solidFill>
                      <a:schemeClr val="accent3">
                        <a:lumMod val="75000"/>
                      </a:schemeClr>
                    </a:solidFill>
                  </a:tcPr>
                </a:tc>
                <a:tc>
                  <a:txBody>
                    <a:bodyPr/>
                    <a:lstStyle/>
                    <a:p>
                      <a:r>
                        <a:rPr lang="en-US" sz="1400" dirty="0"/>
                        <a:t>Percentage</a:t>
                      </a:r>
                    </a:p>
                  </a:txBody>
                  <a:tcPr>
                    <a:solidFill>
                      <a:schemeClr val="accent3">
                        <a:lumMod val="75000"/>
                      </a:schemeClr>
                    </a:solidFill>
                  </a:tcPr>
                </a:tc>
                <a:extLst>
                  <a:ext uri="{0D108BD9-81ED-4DB2-BD59-A6C34878D82A}">
                    <a16:rowId xmlns:a16="http://schemas.microsoft.com/office/drawing/2014/main" val="2159736491"/>
                  </a:ext>
                </a:extLst>
              </a:tr>
              <a:tr h="295566">
                <a:tc>
                  <a:txBody>
                    <a:bodyPr/>
                    <a:lstStyle/>
                    <a:p>
                      <a:r>
                        <a:rPr lang="en-US" sz="1400" dirty="0"/>
                        <a:t>GENDER</a:t>
                      </a:r>
                    </a:p>
                  </a:txBody>
                  <a:tcPr>
                    <a:solidFill>
                      <a:schemeClr val="bg1">
                        <a:lumMod val="85000"/>
                      </a:schemeClr>
                    </a:solidFill>
                  </a:tcPr>
                </a:tc>
                <a:tc>
                  <a:txBody>
                    <a:bodyPr/>
                    <a:lstStyle/>
                    <a:p>
                      <a:r>
                        <a:rPr lang="en-US" sz="1400" dirty="0"/>
                        <a:t>Female</a:t>
                      </a:r>
                    </a:p>
                  </a:txBody>
                  <a:tcPr>
                    <a:solidFill>
                      <a:schemeClr val="bg1">
                        <a:lumMod val="85000"/>
                      </a:schemeClr>
                    </a:solidFill>
                  </a:tcPr>
                </a:tc>
                <a:tc>
                  <a:txBody>
                    <a:bodyPr/>
                    <a:lstStyle/>
                    <a:p>
                      <a:r>
                        <a:rPr lang="en-US" sz="1400" dirty="0"/>
                        <a:t>53.8%</a:t>
                      </a:r>
                    </a:p>
                  </a:txBody>
                  <a:tcPr>
                    <a:solidFill>
                      <a:schemeClr val="bg1">
                        <a:lumMod val="85000"/>
                      </a:schemeClr>
                    </a:solidFill>
                  </a:tcPr>
                </a:tc>
                <a:extLst>
                  <a:ext uri="{0D108BD9-81ED-4DB2-BD59-A6C34878D82A}">
                    <a16:rowId xmlns:a16="http://schemas.microsoft.com/office/drawing/2014/main" val="3431391640"/>
                  </a:ext>
                </a:extLst>
              </a:tr>
              <a:tr h="295566">
                <a:tc>
                  <a:txBody>
                    <a:bodyPr/>
                    <a:lstStyle/>
                    <a:p>
                      <a:endParaRPr lang="en-US" sz="1400" dirty="0"/>
                    </a:p>
                  </a:txBody>
                  <a:tcPr>
                    <a:solidFill>
                      <a:schemeClr val="bg1">
                        <a:lumMod val="85000"/>
                      </a:schemeClr>
                    </a:solidFill>
                  </a:tcPr>
                </a:tc>
                <a:tc>
                  <a:txBody>
                    <a:bodyPr/>
                    <a:lstStyle/>
                    <a:p>
                      <a:r>
                        <a:rPr lang="en-US" sz="1400" dirty="0"/>
                        <a:t>Male</a:t>
                      </a:r>
                    </a:p>
                  </a:txBody>
                  <a:tcPr>
                    <a:solidFill>
                      <a:schemeClr val="bg1">
                        <a:lumMod val="85000"/>
                      </a:schemeClr>
                    </a:solidFill>
                  </a:tcPr>
                </a:tc>
                <a:tc>
                  <a:txBody>
                    <a:bodyPr/>
                    <a:lstStyle/>
                    <a:p>
                      <a:r>
                        <a:rPr lang="en-US" sz="1400" dirty="0"/>
                        <a:t>46.2%</a:t>
                      </a:r>
                    </a:p>
                  </a:txBody>
                  <a:tcPr>
                    <a:solidFill>
                      <a:schemeClr val="bg1">
                        <a:lumMod val="85000"/>
                      </a:schemeClr>
                    </a:solidFill>
                  </a:tcPr>
                </a:tc>
                <a:extLst>
                  <a:ext uri="{0D108BD9-81ED-4DB2-BD59-A6C34878D82A}">
                    <a16:rowId xmlns:a16="http://schemas.microsoft.com/office/drawing/2014/main" val="2363819824"/>
                  </a:ext>
                </a:extLst>
              </a:tr>
              <a:tr h="295566">
                <a:tc>
                  <a:txBody>
                    <a:bodyPr/>
                    <a:lstStyle/>
                    <a:p>
                      <a:r>
                        <a:rPr lang="en-US" sz="1400" dirty="0"/>
                        <a:t>ETHNICIITY</a:t>
                      </a:r>
                    </a:p>
                  </a:txBody>
                  <a:tcPr>
                    <a:solidFill>
                      <a:schemeClr val="accent3">
                        <a:lumMod val="40000"/>
                        <a:lumOff val="60000"/>
                      </a:schemeClr>
                    </a:solidFill>
                  </a:tcPr>
                </a:tc>
                <a:tc>
                  <a:txBody>
                    <a:bodyPr/>
                    <a:lstStyle/>
                    <a:p>
                      <a:r>
                        <a:rPr lang="en-US" sz="1400" dirty="0"/>
                        <a:t>Hispanic/Latino</a:t>
                      </a:r>
                    </a:p>
                  </a:txBody>
                  <a:tcPr>
                    <a:solidFill>
                      <a:schemeClr val="accent3">
                        <a:lumMod val="40000"/>
                        <a:lumOff val="60000"/>
                      </a:schemeClr>
                    </a:solidFill>
                  </a:tcPr>
                </a:tc>
                <a:tc>
                  <a:txBody>
                    <a:bodyPr/>
                    <a:lstStyle/>
                    <a:p>
                      <a:r>
                        <a:rPr lang="en-US" sz="1400" dirty="0"/>
                        <a:t>46%</a:t>
                      </a:r>
                    </a:p>
                  </a:txBody>
                  <a:tcPr>
                    <a:solidFill>
                      <a:schemeClr val="accent3">
                        <a:lumMod val="40000"/>
                        <a:lumOff val="60000"/>
                      </a:schemeClr>
                    </a:solidFill>
                  </a:tcPr>
                </a:tc>
                <a:extLst>
                  <a:ext uri="{0D108BD9-81ED-4DB2-BD59-A6C34878D82A}">
                    <a16:rowId xmlns:a16="http://schemas.microsoft.com/office/drawing/2014/main" val="652481198"/>
                  </a:ext>
                </a:extLst>
              </a:tr>
              <a:tr h="502462">
                <a:tc>
                  <a:txBody>
                    <a:bodyPr/>
                    <a:lstStyle/>
                    <a:p>
                      <a:endParaRPr lang="en-US" sz="1400" dirty="0"/>
                    </a:p>
                  </a:txBody>
                  <a:tcPr>
                    <a:solidFill>
                      <a:schemeClr val="accent3">
                        <a:lumMod val="40000"/>
                        <a:lumOff val="60000"/>
                      </a:schemeClr>
                    </a:solidFill>
                  </a:tcPr>
                </a:tc>
                <a:tc>
                  <a:txBody>
                    <a:bodyPr/>
                    <a:lstStyle/>
                    <a:p>
                      <a:r>
                        <a:rPr lang="en-US" sz="1400" dirty="0"/>
                        <a:t>Non-Hispanic/Non-Latino</a:t>
                      </a:r>
                    </a:p>
                  </a:txBody>
                  <a:tcPr>
                    <a:solidFill>
                      <a:schemeClr val="accent3">
                        <a:lumMod val="40000"/>
                        <a:lumOff val="60000"/>
                      </a:schemeClr>
                    </a:solidFill>
                  </a:tcPr>
                </a:tc>
                <a:tc>
                  <a:txBody>
                    <a:bodyPr/>
                    <a:lstStyle/>
                    <a:p>
                      <a:r>
                        <a:rPr lang="en-US" sz="1400" dirty="0"/>
                        <a:t>54%</a:t>
                      </a:r>
                    </a:p>
                  </a:txBody>
                  <a:tcPr>
                    <a:solidFill>
                      <a:schemeClr val="accent3">
                        <a:lumMod val="40000"/>
                        <a:lumOff val="60000"/>
                      </a:schemeClr>
                    </a:solidFill>
                  </a:tcPr>
                </a:tc>
                <a:extLst>
                  <a:ext uri="{0D108BD9-81ED-4DB2-BD59-A6C34878D82A}">
                    <a16:rowId xmlns:a16="http://schemas.microsoft.com/office/drawing/2014/main" val="1960075561"/>
                  </a:ext>
                </a:extLst>
              </a:tr>
              <a:tr h="295566">
                <a:tc>
                  <a:txBody>
                    <a:bodyPr/>
                    <a:lstStyle/>
                    <a:p>
                      <a:r>
                        <a:rPr lang="en-US" sz="1400" dirty="0"/>
                        <a:t>RACE</a:t>
                      </a:r>
                    </a:p>
                  </a:txBody>
                  <a:tcPr>
                    <a:solidFill>
                      <a:schemeClr val="bg1">
                        <a:lumMod val="85000"/>
                      </a:schemeClr>
                    </a:solidFill>
                  </a:tcPr>
                </a:tc>
                <a:tc>
                  <a:txBody>
                    <a:bodyPr/>
                    <a:lstStyle/>
                    <a:p>
                      <a:r>
                        <a:rPr lang="en-US" sz="1400" dirty="0"/>
                        <a:t>White/Caucasian</a:t>
                      </a:r>
                    </a:p>
                  </a:txBody>
                  <a:tcPr>
                    <a:solidFill>
                      <a:schemeClr val="bg1">
                        <a:lumMod val="85000"/>
                      </a:schemeClr>
                    </a:solidFill>
                  </a:tcPr>
                </a:tc>
                <a:tc>
                  <a:txBody>
                    <a:bodyPr/>
                    <a:lstStyle/>
                    <a:p>
                      <a:r>
                        <a:rPr lang="en-US" sz="1400" dirty="0"/>
                        <a:t>85%</a:t>
                      </a:r>
                    </a:p>
                  </a:txBody>
                  <a:tcPr>
                    <a:solidFill>
                      <a:schemeClr val="bg1">
                        <a:lumMod val="85000"/>
                      </a:schemeClr>
                    </a:solidFill>
                  </a:tcPr>
                </a:tc>
                <a:extLst>
                  <a:ext uri="{0D108BD9-81ED-4DB2-BD59-A6C34878D82A}">
                    <a16:rowId xmlns:a16="http://schemas.microsoft.com/office/drawing/2014/main" val="2294759064"/>
                  </a:ext>
                </a:extLst>
              </a:tr>
              <a:tr h="295566">
                <a:tc>
                  <a:txBody>
                    <a:bodyPr/>
                    <a:lstStyle/>
                    <a:p>
                      <a:endParaRPr lang="en-US" sz="1400" dirty="0"/>
                    </a:p>
                  </a:txBody>
                  <a:tcPr>
                    <a:solidFill>
                      <a:schemeClr val="bg1">
                        <a:lumMod val="85000"/>
                      </a:schemeClr>
                    </a:solidFill>
                  </a:tcPr>
                </a:tc>
                <a:tc>
                  <a:txBody>
                    <a:bodyPr/>
                    <a:lstStyle/>
                    <a:p>
                      <a:r>
                        <a:rPr lang="en-US" sz="1400" dirty="0"/>
                        <a:t>Other</a:t>
                      </a:r>
                    </a:p>
                  </a:txBody>
                  <a:tcPr>
                    <a:solidFill>
                      <a:schemeClr val="bg1">
                        <a:lumMod val="85000"/>
                      </a:schemeClr>
                    </a:solidFill>
                  </a:tcPr>
                </a:tc>
                <a:tc>
                  <a:txBody>
                    <a:bodyPr/>
                    <a:lstStyle/>
                    <a:p>
                      <a:r>
                        <a:rPr lang="en-US" sz="1400" dirty="0"/>
                        <a:t>11%</a:t>
                      </a:r>
                    </a:p>
                  </a:txBody>
                  <a:tcPr>
                    <a:solidFill>
                      <a:schemeClr val="bg1">
                        <a:lumMod val="85000"/>
                      </a:schemeClr>
                    </a:solidFill>
                  </a:tcPr>
                </a:tc>
                <a:extLst>
                  <a:ext uri="{0D108BD9-81ED-4DB2-BD59-A6C34878D82A}">
                    <a16:rowId xmlns:a16="http://schemas.microsoft.com/office/drawing/2014/main" val="1480329863"/>
                  </a:ext>
                </a:extLst>
              </a:tr>
              <a:tr h="295566">
                <a:tc>
                  <a:txBody>
                    <a:bodyPr/>
                    <a:lstStyle/>
                    <a:p>
                      <a:endParaRPr lang="en-US" sz="1400" dirty="0"/>
                    </a:p>
                  </a:txBody>
                  <a:tcPr>
                    <a:solidFill>
                      <a:schemeClr val="bg1">
                        <a:lumMod val="85000"/>
                      </a:schemeClr>
                    </a:solidFill>
                  </a:tcPr>
                </a:tc>
                <a:tc>
                  <a:txBody>
                    <a:bodyPr/>
                    <a:lstStyle/>
                    <a:p>
                      <a:r>
                        <a:rPr lang="en-US" sz="1400" dirty="0"/>
                        <a:t>Asian</a:t>
                      </a:r>
                    </a:p>
                  </a:txBody>
                  <a:tcPr>
                    <a:solidFill>
                      <a:schemeClr val="bg1">
                        <a:lumMod val="85000"/>
                      </a:schemeClr>
                    </a:solidFill>
                  </a:tcPr>
                </a:tc>
                <a:tc>
                  <a:txBody>
                    <a:bodyPr/>
                    <a:lstStyle/>
                    <a:p>
                      <a:r>
                        <a:rPr lang="en-US" sz="1400" dirty="0"/>
                        <a:t>4%</a:t>
                      </a:r>
                    </a:p>
                  </a:txBody>
                  <a:tcPr>
                    <a:solidFill>
                      <a:schemeClr val="bg1">
                        <a:lumMod val="85000"/>
                      </a:schemeClr>
                    </a:solidFill>
                  </a:tcPr>
                </a:tc>
                <a:extLst>
                  <a:ext uri="{0D108BD9-81ED-4DB2-BD59-A6C34878D82A}">
                    <a16:rowId xmlns:a16="http://schemas.microsoft.com/office/drawing/2014/main" val="3348833600"/>
                  </a:ext>
                </a:extLst>
              </a:tr>
              <a:tr h="502462">
                <a:tc>
                  <a:txBody>
                    <a:bodyPr/>
                    <a:lstStyle/>
                    <a:p>
                      <a:r>
                        <a:rPr lang="en-US" sz="1400" dirty="0"/>
                        <a:t>RELATIONSHIP</a:t>
                      </a:r>
                    </a:p>
                  </a:txBody>
                  <a:tcPr>
                    <a:solidFill>
                      <a:schemeClr val="accent3">
                        <a:lumMod val="40000"/>
                        <a:lumOff val="60000"/>
                      </a:schemeClr>
                    </a:solidFill>
                  </a:tcPr>
                </a:tc>
                <a:tc>
                  <a:txBody>
                    <a:bodyPr/>
                    <a:lstStyle/>
                    <a:p>
                      <a:r>
                        <a:rPr lang="en-US" sz="1400" dirty="0"/>
                        <a:t>Married/living with partner</a:t>
                      </a:r>
                    </a:p>
                  </a:txBody>
                  <a:tcPr>
                    <a:solidFill>
                      <a:schemeClr val="accent3">
                        <a:lumMod val="40000"/>
                        <a:lumOff val="60000"/>
                      </a:schemeClr>
                    </a:solidFill>
                  </a:tcPr>
                </a:tc>
                <a:tc>
                  <a:txBody>
                    <a:bodyPr/>
                    <a:lstStyle/>
                    <a:p>
                      <a:r>
                        <a:rPr lang="en-US" sz="1400" dirty="0"/>
                        <a:t>69%</a:t>
                      </a:r>
                    </a:p>
                  </a:txBody>
                  <a:tcPr>
                    <a:solidFill>
                      <a:schemeClr val="accent3">
                        <a:lumMod val="40000"/>
                        <a:lumOff val="60000"/>
                      </a:schemeClr>
                    </a:solidFill>
                  </a:tcPr>
                </a:tc>
                <a:extLst>
                  <a:ext uri="{0D108BD9-81ED-4DB2-BD59-A6C34878D82A}">
                    <a16:rowId xmlns:a16="http://schemas.microsoft.com/office/drawing/2014/main" val="264482481"/>
                  </a:ext>
                </a:extLst>
              </a:tr>
              <a:tr h="295566">
                <a:tc>
                  <a:txBody>
                    <a:bodyPr/>
                    <a:lstStyle/>
                    <a:p>
                      <a:endParaRPr lang="en-US" sz="1400" dirty="0"/>
                    </a:p>
                  </a:txBody>
                  <a:tcPr>
                    <a:solidFill>
                      <a:schemeClr val="accent3">
                        <a:lumMod val="40000"/>
                        <a:lumOff val="60000"/>
                      </a:schemeClr>
                    </a:solidFill>
                  </a:tcPr>
                </a:tc>
                <a:tc>
                  <a:txBody>
                    <a:bodyPr/>
                    <a:lstStyle/>
                    <a:p>
                      <a:r>
                        <a:rPr lang="en-US" sz="1400" dirty="0"/>
                        <a:t>Single or widowed</a:t>
                      </a:r>
                    </a:p>
                  </a:txBody>
                  <a:tcPr>
                    <a:solidFill>
                      <a:schemeClr val="accent3">
                        <a:lumMod val="40000"/>
                        <a:lumOff val="60000"/>
                      </a:schemeClr>
                    </a:solidFill>
                  </a:tcPr>
                </a:tc>
                <a:tc>
                  <a:txBody>
                    <a:bodyPr/>
                    <a:lstStyle/>
                    <a:p>
                      <a:r>
                        <a:rPr lang="en-US" sz="1400" dirty="0"/>
                        <a:t>19%</a:t>
                      </a:r>
                    </a:p>
                  </a:txBody>
                  <a:tcPr>
                    <a:solidFill>
                      <a:schemeClr val="accent3">
                        <a:lumMod val="40000"/>
                        <a:lumOff val="60000"/>
                      </a:schemeClr>
                    </a:solidFill>
                  </a:tcPr>
                </a:tc>
                <a:extLst>
                  <a:ext uri="{0D108BD9-81ED-4DB2-BD59-A6C34878D82A}">
                    <a16:rowId xmlns:a16="http://schemas.microsoft.com/office/drawing/2014/main" val="2432128194"/>
                  </a:ext>
                </a:extLst>
              </a:tr>
              <a:tr h="328513">
                <a:tc>
                  <a:txBody>
                    <a:bodyPr/>
                    <a:lstStyle/>
                    <a:p>
                      <a:endParaRPr lang="en-US" sz="1400" dirty="0"/>
                    </a:p>
                  </a:txBody>
                  <a:tcPr>
                    <a:solidFill>
                      <a:schemeClr val="accent3">
                        <a:lumMod val="40000"/>
                        <a:lumOff val="60000"/>
                      </a:schemeClr>
                    </a:solidFill>
                  </a:tcPr>
                </a:tc>
                <a:tc>
                  <a:txBody>
                    <a:bodyPr/>
                    <a:lstStyle/>
                    <a:p>
                      <a:r>
                        <a:rPr lang="en-US" sz="1400" dirty="0"/>
                        <a:t>In a relationship</a:t>
                      </a:r>
                    </a:p>
                  </a:txBody>
                  <a:tcPr>
                    <a:solidFill>
                      <a:schemeClr val="accent3">
                        <a:lumMod val="40000"/>
                        <a:lumOff val="60000"/>
                      </a:schemeClr>
                    </a:solidFill>
                  </a:tcPr>
                </a:tc>
                <a:tc>
                  <a:txBody>
                    <a:bodyPr/>
                    <a:lstStyle/>
                    <a:p>
                      <a:r>
                        <a:rPr lang="en-US" sz="1400" dirty="0"/>
                        <a:t>11.5%</a:t>
                      </a:r>
                    </a:p>
                  </a:txBody>
                  <a:tcPr>
                    <a:solidFill>
                      <a:schemeClr val="accent3">
                        <a:lumMod val="40000"/>
                        <a:lumOff val="60000"/>
                      </a:schemeClr>
                    </a:solidFill>
                  </a:tcPr>
                </a:tc>
                <a:extLst>
                  <a:ext uri="{0D108BD9-81ED-4DB2-BD59-A6C34878D82A}">
                    <a16:rowId xmlns:a16="http://schemas.microsoft.com/office/drawing/2014/main" val="3210459166"/>
                  </a:ext>
                </a:extLst>
              </a:tr>
              <a:tr h="328513">
                <a:tc>
                  <a:txBody>
                    <a:bodyPr/>
                    <a:lstStyle/>
                    <a:p>
                      <a:r>
                        <a:rPr lang="en-US" sz="1400" dirty="0"/>
                        <a:t>EDUCATION</a:t>
                      </a:r>
                    </a:p>
                  </a:txBody>
                  <a:tcPr>
                    <a:solidFill>
                      <a:schemeClr val="bg1">
                        <a:lumMod val="85000"/>
                      </a:schemeClr>
                    </a:solidFill>
                  </a:tcPr>
                </a:tc>
                <a:tc>
                  <a:txBody>
                    <a:bodyPr/>
                    <a:lstStyle/>
                    <a:p>
                      <a:r>
                        <a:rPr lang="en-US" sz="1400" dirty="0"/>
                        <a:t>GED/High</a:t>
                      </a:r>
                      <a:r>
                        <a:rPr lang="en-US" sz="1400" baseline="0" dirty="0"/>
                        <a:t> School</a:t>
                      </a:r>
                      <a:endParaRPr lang="en-US" sz="1400" dirty="0"/>
                    </a:p>
                  </a:txBody>
                  <a:tcPr>
                    <a:solidFill>
                      <a:schemeClr val="bg1">
                        <a:lumMod val="85000"/>
                      </a:schemeClr>
                    </a:solidFill>
                  </a:tcPr>
                </a:tc>
                <a:tc>
                  <a:txBody>
                    <a:bodyPr/>
                    <a:lstStyle/>
                    <a:p>
                      <a:r>
                        <a:rPr lang="en-US" sz="1400" dirty="0"/>
                        <a:t>15.3%</a:t>
                      </a:r>
                    </a:p>
                  </a:txBody>
                  <a:tcPr>
                    <a:solidFill>
                      <a:schemeClr val="bg1">
                        <a:lumMod val="85000"/>
                      </a:schemeClr>
                    </a:solidFill>
                  </a:tcPr>
                </a:tc>
                <a:extLst>
                  <a:ext uri="{0D108BD9-81ED-4DB2-BD59-A6C34878D82A}">
                    <a16:rowId xmlns:a16="http://schemas.microsoft.com/office/drawing/2014/main" val="3812778259"/>
                  </a:ext>
                </a:extLst>
              </a:tr>
              <a:tr h="328513">
                <a:tc>
                  <a:txBody>
                    <a:bodyPr/>
                    <a:lstStyle/>
                    <a:p>
                      <a:endParaRPr lang="en-US" sz="1400" dirty="0"/>
                    </a:p>
                  </a:txBody>
                  <a:tcPr>
                    <a:solidFill>
                      <a:schemeClr val="bg1">
                        <a:lumMod val="85000"/>
                      </a:schemeClr>
                    </a:solidFill>
                  </a:tcPr>
                </a:tc>
                <a:tc>
                  <a:txBody>
                    <a:bodyPr/>
                    <a:lstStyle/>
                    <a:p>
                      <a:r>
                        <a:rPr lang="en-US" sz="1400" dirty="0"/>
                        <a:t>College/Associate’s</a:t>
                      </a:r>
                    </a:p>
                  </a:txBody>
                  <a:tcPr>
                    <a:solidFill>
                      <a:schemeClr val="bg1">
                        <a:lumMod val="85000"/>
                      </a:schemeClr>
                    </a:solidFill>
                  </a:tcPr>
                </a:tc>
                <a:tc>
                  <a:txBody>
                    <a:bodyPr/>
                    <a:lstStyle/>
                    <a:p>
                      <a:r>
                        <a:rPr lang="en-US" sz="1400" dirty="0"/>
                        <a:t>26.9%</a:t>
                      </a:r>
                    </a:p>
                  </a:txBody>
                  <a:tcPr>
                    <a:solidFill>
                      <a:schemeClr val="bg1">
                        <a:lumMod val="85000"/>
                      </a:schemeClr>
                    </a:solidFill>
                  </a:tcPr>
                </a:tc>
                <a:extLst>
                  <a:ext uri="{0D108BD9-81ED-4DB2-BD59-A6C34878D82A}">
                    <a16:rowId xmlns:a16="http://schemas.microsoft.com/office/drawing/2014/main" val="662375048"/>
                  </a:ext>
                </a:extLst>
              </a:tr>
              <a:tr h="328513">
                <a:tc>
                  <a:txBody>
                    <a:bodyPr/>
                    <a:lstStyle/>
                    <a:p>
                      <a:endParaRPr lang="en-US" sz="1400" dirty="0"/>
                    </a:p>
                  </a:txBody>
                  <a:tcPr>
                    <a:solidFill>
                      <a:schemeClr val="bg1">
                        <a:lumMod val="85000"/>
                      </a:schemeClr>
                    </a:solidFill>
                  </a:tcPr>
                </a:tc>
                <a:tc>
                  <a:txBody>
                    <a:bodyPr/>
                    <a:lstStyle/>
                    <a:p>
                      <a:r>
                        <a:rPr lang="en-US" sz="1400" dirty="0"/>
                        <a:t>4-year College Degree</a:t>
                      </a:r>
                    </a:p>
                  </a:txBody>
                  <a:tcPr>
                    <a:solidFill>
                      <a:schemeClr val="bg1">
                        <a:lumMod val="85000"/>
                      </a:schemeClr>
                    </a:solidFill>
                  </a:tcPr>
                </a:tc>
                <a:tc>
                  <a:txBody>
                    <a:bodyPr/>
                    <a:lstStyle/>
                    <a:p>
                      <a:r>
                        <a:rPr lang="en-US" sz="1400" dirty="0"/>
                        <a:t>34.6%</a:t>
                      </a:r>
                    </a:p>
                  </a:txBody>
                  <a:tcPr>
                    <a:solidFill>
                      <a:schemeClr val="bg1">
                        <a:lumMod val="85000"/>
                      </a:schemeClr>
                    </a:solidFill>
                  </a:tcPr>
                </a:tc>
                <a:extLst>
                  <a:ext uri="{0D108BD9-81ED-4DB2-BD59-A6C34878D82A}">
                    <a16:rowId xmlns:a16="http://schemas.microsoft.com/office/drawing/2014/main" val="2104660473"/>
                  </a:ext>
                </a:extLst>
              </a:tr>
              <a:tr h="328513">
                <a:tc>
                  <a:txBody>
                    <a:bodyPr/>
                    <a:lstStyle/>
                    <a:p>
                      <a:endParaRPr lang="en-US" sz="1400" dirty="0"/>
                    </a:p>
                  </a:txBody>
                  <a:tcPr>
                    <a:solidFill>
                      <a:schemeClr val="bg1">
                        <a:lumMod val="85000"/>
                      </a:schemeClr>
                    </a:solidFill>
                  </a:tcPr>
                </a:tc>
                <a:tc>
                  <a:txBody>
                    <a:bodyPr/>
                    <a:lstStyle/>
                    <a:p>
                      <a:r>
                        <a:rPr lang="en-US" sz="1400" dirty="0"/>
                        <a:t>Master’s Degree</a:t>
                      </a:r>
                    </a:p>
                  </a:txBody>
                  <a:tcPr>
                    <a:solidFill>
                      <a:schemeClr val="bg1">
                        <a:lumMod val="85000"/>
                      </a:schemeClr>
                    </a:solidFill>
                  </a:tcPr>
                </a:tc>
                <a:tc>
                  <a:txBody>
                    <a:bodyPr/>
                    <a:lstStyle/>
                    <a:p>
                      <a:r>
                        <a:rPr lang="en-US" sz="1400" dirty="0"/>
                        <a:t>23.1%</a:t>
                      </a:r>
                    </a:p>
                  </a:txBody>
                  <a:tcPr>
                    <a:solidFill>
                      <a:schemeClr val="bg1">
                        <a:lumMod val="85000"/>
                      </a:schemeClr>
                    </a:solidFill>
                  </a:tcPr>
                </a:tc>
                <a:extLst>
                  <a:ext uri="{0D108BD9-81ED-4DB2-BD59-A6C34878D82A}">
                    <a16:rowId xmlns:a16="http://schemas.microsoft.com/office/drawing/2014/main" val="1201359585"/>
                  </a:ext>
                </a:extLst>
              </a:tr>
              <a:tr h="502462">
                <a:tc>
                  <a:txBody>
                    <a:bodyPr/>
                    <a:lstStyle/>
                    <a:p>
                      <a:r>
                        <a:rPr lang="en-US" sz="1400" dirty="0"/>
                        <a:t>HOUSEHOLD INCOME</a:t>
                      </a:r>
                    </a:p>
                  </a:txBody>
                  <a:tcPr>
                    <a:solidFill>
                      <a:schemeClr val="accent3">
                        <a:lumMod val="40000"/>
                        <a:lumOff val="60000"/>
                      </a:schemeClr>
                    </a:solidFill>
                  </a:tcPr>
                </a:tc>
                <a:tc>
                  <a:txBody>
                    <a:bodyPr/>
                    <a:lstStyle/>
                    <a:p>
                      <a:r>
                        <a:rPr lang="en-US" sz="1400" dirty="0"/>
                        <a:t>&lt;$20,000</a:t>
                      </a:r>
                    </a:p>
                  </a:txBody>
                  <a:tcPr>
                    <a:solidFill>
                      <a:schemeClr val="accent3">
                        <a:lumMod val="40000"/>
                        <a:lumOff val="60000"/>
                      </a:schemeClr>
                    </a:solidFill>
                  </a:tcPr>
                </a:tc>
                <a:tc>
                  <a:txBody>
                    <a:bodyPr/>
                    <a:lstStyle/>
                    <a:p>
                      <a:r>
                        <a:rPr lang="en-US" sz="1400" dirty="0"/>
                        <a:t>15.4%</a:t>
                      </a:r>
                    </a:p>
                  </a:txBody>
                  <a:tcPr>
                    <a:solidFill>
                      <a:schemeClr val="accent3">
                        <a:lumMod val="40000"/>
                        <a:lumOff val="60000"/>
                      </a:schemeClr>
                    </a:solidFill>
                  </a:tcPr>
                </a:tc>
                <a:extLst>
                  <a:ext uri="{0D108BD9-81ED-4DB2-BD59-A6C34878D82A}">
                    <a16:rowId xmlns:a16="http://schemas.microsoft.com/office/drawing/2014/main" val="1350149910"/>
                  </a:ext>
                </a:extLst>
              </a:tr>
              <a:tr h="328513">
                <a:tc>
                  <a:txBody>
                    <a:bodyPr/>
                    <a:lstStyle/>
                    <a:p>
                      <a:endParaRPr lang="en-US" sz="1400" dirty="0"/>
                    </a:p>
                  </a:txBody>
                  <a:tcPr>
                    <a:solidFill>
                      <a:schemeClr val="accent3">
                        <a:lumMod val="40000"/>
                        <a:lumOff val="60000"/>
                      </a:schemeClr>
                    </a:solidFill>
                  </a:tcPr>
                </a:tc>
                <a:tc>
                  <a:txBody>
                    <a:bodyPr/>
                    <a:lstStyle/>
                    <a:p>
                      <a:r>
                        <a:rPr lang="en-US" sz="1400" dirty="0"/>
                        <a:t>$20,000-50,000</a:t>
                      </a:r>
                    </a:p>
                  </a:txBody>
                  <a:tcPr>
                    <a:solidFill>
                      <a:schemeClr val="accent3">
                        <a:lumMod val="40000"/>
                        <a:lumOff val="60000"/>
                      </a:schemeClr>
                    </a:solidFill>
                  </a:tcPr>
                </a:tc>
                <a:tc>
                  <a:txBody>
                    <a:bodyPr/>
                    <a:lstStyle/>
                    <a:p>
                      <a:r>
                        <a:rPr lang="en-US" sz="1400" dirty="0"/>
                        <a:t>42.3%</a:t>
                      </a:r>
                    </a:p>
                  </a:txBody>
                  <a:tcPr>
                    <a:solidFill>
                      <a:schemeClr val="accent3">
                        <a:lumMod val="40000"/>
                        <a:lumOff val="60000"/>
                      </a:schemeClr>
                    </a:solidFill>
                  </a:tcPr>
                </a:tc>
                <a:extLst>
                  <a:ext uri="{0D108BD9-81ED-4DB2-BD59-A6C34878D82A}">
                    <a16:rowId xmlns:a16="http://schemas.microsoft.com/office/drawing/2014/main" val="2772484444"/>
                  </a:ext>
                </a:extLst>
              </a:tr>
              <a:tr h="328513">
                <a:tc>
                  <a:txBody>
                    <a:bodyPr/>
                    <a:lstStyle/>
                    <a:p>
                      <a:endParaRPr lang="en-US" sz="1400" dirty="0"/>
                    </a:p>
                  </a:txBody>
                  <a:tcPr>
                    <a:solidFill>
                      <a:schemeClr val="accent3">
                        <a:lumMod val="40000"/>
                        <a:lumOff val="60000"/>
                      </a:schemeClr>
                    </a:solidFill>
                  </a:tcPr>
                </a:tc>
                <a:tc>
                  <a:txBody>
                    <a:bodyPr/>
                    <a:lstStyle/>
                    <a:p>
                      <a:r>
                        <a:rPr lang="en-US" sz="1400" dirty="0"/>
                        <a:t>$45,000-100,000</a:t>
                      </a:r>
                    </a:p>
                  </a:txBody>
                  <a:tcPr>
                    <a:solidFill>
                      <a:schemeClr val="accent3">
                        <a:lumMod val="40000"/>
                        <a:lumOff val="60000"/>
                      </a:schemeClr>
                    </a:solidFill>
                  </a:tcPr>
                </a:tc>
                <a:tc>
                  <a:txBody>
                    <a:bodyPr/>
                    <a:lstStyle/>
                    <a:p>
                      <a:r>
                        <a:rPr lang="en-US" sz="1400" dirty="0"/>
                        <a:t>23.1%</a:t>
                      </a:r>
                    </a:p>
                  </a:txBody>
                  <a:tcPr>
                    <a:solidFill>
                      <a:schemeClr val="accent3">
                        <a:lumMod val="40000"/>
                        <a:lumOff val="60000"/>
                      </a:schemeClr>
                    </a:solidFill>
                  </a:tcPr>
                </a:tc>
                <a:extLst>
                  <a:ext uri="{0D108BD9-81ED-4DB2-BD59-A6C34878D82A}">
                    <a16:rowId xmlns:a16="http://schemas.microsoft.com/office/drawing/2014/main" val="557837429"/>
                  </a:ext>
                </a:extLst>
              </a:tr>
              <a:tr h="328513">
                <a:tc>
                  <a:txBody>
                    <a:bodyPr/>
                    <a:lstStyle/>
                    <a:p>
                      <a:endParaRPr lang="en-US" sz="1400" dirty="0"/>
                    </a:p>
                  </a:txBody>
                  <a:tcPr>
                    <a:solidFill>
                      <a:schemeClr val="accent3">
                        <a:lumMod val="40000"/>
                        <a:lumOff val="60000"/>
                      </a:schemeClr>
                    </a:solidFill>
                  </a:tcPr>
                </a:tc>
                <a:tc>
                  <a:txBody>
                    <a:bodyPr/>
                    <a:lstStyle/>
                    <a:p>
                      <a:r>
                        <a:rPr lang="en-US" sz="1400" dirty="0"/>
                        <a:t>&gt;$100,000</a:t>
                      </a:r>
                    </a:p>
                  </a:txBody>
                  <a:tcPr>
                    <a:solidFill>
                      <a:schemeClr val="accent3">
                        <a:lumMod val="40000"/>
                        <a:lumOff val="60000"/>
                      </a:schemeClr>
                    </a:solidFill>
                  </a:tcPr>
                </a:tc>
                <a:tc>
                  <a:txBody>
                    <a:bodyPr/>
                    <a:lstStyle/>
                    <a:p>
                      <a:r>
                        <a:rPr lang="en-US" sz="1400" dirty="0"/>
                        <a:t>19.2%</a:t>
                      </a:r>
                    </a:p>
                  </a:txBody>
                  <a:tcPr>
                    <a:solidFill>
                      <a:schemeClr val="accent3">
                        <a:lumMod val="40000"/>
                        <a:lumOff val="60000"/>
                      </a:schemeClr>
                    </a:solidFill>
                  </a:tcPr>
                </a:tc>
                <a:extLst>
                  <a:ext uri="{0D108BD9-81ED-4DB2-BD59-A6C34878D82A}">
                    <a16:rowId xmlns:a16="http://schemas.microsoft.com/office/drawing/2014/main" val="3910430416"/>
                  </a:ext>
                </a:extLst>
              </a:tr>
            </a:tbl>
          </a:graphicData>
        </a:graphic>
      </p:graphicFrame>
      <p:sp>
        <p:nvSpPr>
          <p:cNvPr id="10" name="Rectangle 9"/>
          <p:cNvSpPr/>
          <p:nvPr/>
        </p:nvSpPr>
        <p:spPr>
          <a:xfrm>
            <a:off x="9133038" y="4351326"/>
            <a:ext cx="2526073" cy="101566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aramond" panose="02020404030301010803"/>
                <a:ea typeface="+mn-ea"/>
                <a:cs typeface="+mn-cs"/>
              </a:rPr>
              <a:t>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aramond" panose="02020404030301010803"/>
                <a:ea typeface="+mn-ea"/>
                <a:cs typeface="+mn-cs"/>
              </a:rPr>
              <a:t>Average 52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aramond" panose="02020404030301010803"/>
                <a:ea typeface="+mn-ea"/>
                <a:cs typeface="+mn-cs"/>
              </a:rPr>
              <a:t>Range 26-79 years</a:t>
            </a:r>
          </a:p>
        </p:txBody>
      </p:sp>
      <p:sp>
        <p:nvSpPr>
          <p:cNvPr id="11" name="TextBox 10"/>
          <p:cNvSpPr txBox="1"/>
          <p:nvPr/>
        </p:nvSpPr>
        <p:spPr>
          <a:xfrm>
            <a:off x="9039138" y="1218021"/>
            <a:ext cx="2573867"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aramond" panose="02020404030301010803"/>
                <a:ea typeface="+mn-ea"/>
                <a:cs typeface="+mn-cs"/>
              </a:rPr>
              <a:t>Chronicity pain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a:ea typeface="+mn-ea"/>
                <a:cs typeface="+mn-cs"/>
              </a:rPr>
              <a:t>Average 11.9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a:ea typeface="+mn-ea"/>
                <a:cs typeface="+mn-cs"/>
              </a:rPr>
              <a:t>Range 0.25 - 51 years</a:t>
            </a:r>
          </a:p>
        </p:txBody>
      </p:sp>
      <p:sp>
        <p:nvSpPr>
          <p:cNvPr id="12" name="TextBox 11"/>
          <p:cNvSpPr txBox="1"/>
          <p:nvPr/>
        </p:nvSpPr>
        <p:spPr>
          <a:xfrm>
            <a:off x="7516560" y="2785270"/>
            <a:ext cx="3232956"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aramond" panose="02020404030301010803"/>
                <a:ea typeface="+mn-ea"/>
                <a:cs typeface="+mn-cs"/>
              </a:rPr>
              <a:t>Pain Intensity 2 Weeks </a:t>
            </a:r>
            <a:r>
              <a:rPr kumimoji="0" lang="en-US" sz="1800" b="0" i="0" u="none" strike="noStrike" kern="1200" cap="none" spc="0" normalizeH="0" baseline="0" noProof="0" dirty="0">
                <a:ln>
                  <a:noFill/>
                </a:ln>
                <a:solidFill>
                  <a:srgbClr val="000000"/>
                </a:solidFill>
                <a:effectLst/>
                <a:uLnTx/>
                <a:uFillTx/>
                <a:latin typeface="Garamond" panose="02020404030301010803"/>
                <a:ea typeface="+mn-ea"/>
                <a:cs typeface="+mn-cs"/>
              </a:rPr>
              <a:t>(0-10)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a:ea typeface="+mn-ea"/>
                <a:cs typeface="+mn-cs"/>
              </a:rPr>
              <a:t>Average </a:t>
            </a:r>
            <a:r>
              <a:rPr kumimoji="0" lang="en-US" sz="1800" b="1" i="0" u="none" strike="noStrike" kern="1200" cap="none" spc="0" normalizeH="0" baseline="0" noProof="0" dirty="0">
                <a:ln>
                  <a:noFill/>
                </a:ln>
                <a:solidFill>
                  <a:srgbClr val="000000"/>
                </a:solidFill>
                <a:effectLst/>
                <a:uLnTx/>
                <a:uFillTx/>
                <a:latin typeface="Garamond" panose="02020404030301010803"/>
                <a:ea typeface="+mn-ea"/>
                <a:cs typeface="+mn-cs"/>
              </a:rPr>
              <a:t>6.8</a:t>
            </a:r>
            <a:r>
              <a:rPr kumimoji="0" lang="en-US" sz="1800" b="0" i="0" u="none" strike="noStrike" kern="1200" cap="none" spc="0" normalizeH="0" baseline="0" noProof="0" dirty="0">
                <a:ln>
                  <a:noFill/>
                </a:ln>
                <a:solidFill>
                  <a:srgbClr val="000000"/>
                </a:solidFill>
                <a:effectLst/>
                <a:uLnTx/>
                <a:uFillTx/>
                <a:latin typeface="Garamond" panose="02020404030301010803"/>
                <a:ea typeface="+mn-ea"/>
                <a:cs typeface="+mn-cs"/>
              </a:rPr>
              <a:t>/10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a:ea typeface="+mn-ea"/>
                <a:cs typeface="+mn-cs"/>
              </a:rPr>
              <a:t>Range 3-10</a:t>
            </a:r>
          </a:p>
        </p:txBody>
      </p:sp>
      <p:sp>
        <p:nvSpPr>
          <p:cNvPr id="2" name="Rectangle 1"/>
          <p:cNvSpPr/>
          <p:nvPr/>
        </p:nvSpPr>
        <p:spPr>
          <a:xfrm>
            <a:off x="2305757" y="1082158"/>
            <a:ext cx="3464108" cy="32289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8" name="Rectangle 7"/>
          <p:cNvSpPr/>
          <p:nvPr/>
        </p:nvSpPr>
        <p:spPr>
          <a:xfrm>
            <a:off x="2305756" y="6087654"/>
            <a:ext cx="3464108" cy="67665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14" name="Rectangle 13"/>
          <p:cNvSpPr/>
          <p:nvPr/>
        </p:nvSpPr>
        <p:spPr>
          <a:xfrm>
            <a:off x="2305756" y="4606184"/>
            <a:ext cx="3464108" cy="67665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9" name="TextBox 8"/>
          <p:cNvSpPr txBox="1"/>
          <p:nvPr/>
        </p:nvSpPr>
        <p:spPr>
          <a:xfrm>
            <a:off x="7516560" y="381990"/>
            <a:ext cx="878293"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Garamond" panose="02020404030301010803"/>
                <a:ea typeface="+mn-ea"/>
                <a:cs typeface="+mn-cs"/>
              </a:rPr>
              <a:t>N</a:t>
            </a:r>
            <a:r>
              <a:rPr kumimoji="0" lang="en-US" sz="2000" b="1" i="0" u="none" strike="noStrike" kern="1200" cap="none" spc="0" normalizeH="0" baseline="0" noProof="0" dirty="0">
                <a:ln>
                  <a:noFill/>
                </a:ln>
                <a:solidFill>
                  <a:srgbClr val="000000"/>
                </a:solidFill>
                <a:effectLst/>
                <a:uLnTx/>
                <a:uFillTx/>
                <a:latin typeface="Garamond" panose="02020404030301010803"/>
                <a:ea typeface="+mn-ea"/>
                <a:cs typeface="+mn-cs"/>
              </a:rPr>
              <a:t>=26</a:t>
            </a:r>
            <a:endParaRPr kumimoji="0" lang="en-US" sz="2000" b="0" i="0" u="none" strike="noStrike" kern="1200" cap="none" spc="0" normalizeH="0" baseline="0" noProof="0" dirty="0">
              <a:ln>
                <a:noFill/>
              </a:ln>
              <a:solidFill>
                <a:srgbClr val="000000"/>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77636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ppt_y</p:attrName>
                                        </p:attrNameLst>
                                      </p:cBhvr>
                                      <p:tavLst>
                                        <p:tav tm="0">
                                          <p:val>
                                            <p:strVal val="#ppt_y+#ppt_h*1.125000"/>
                                          </p:val>
                                        </p:tav>
                                        <p:tav tm="100000">
                                          <p:val>
                                            <p:strVal val="#ppt_y"/>
                                          </p:val>
                                        </p:tav>
                                      </p:tavLst>
                                    </p:anim>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4"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Chart 6"/>
          <p:cNvGraphicFramePr>
            <a:graphicFrameLocks/>
          </p:cNvGraphicFramePr>
          <p:nvPr/>
        </p:nvGraphicFramePr>
        <p:xfrm>
          <a:off x="199628" y="537189"/>
          <a:ext cx="4665883" cy="37977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p:nvPr/>
        </p:nvGraphicFramePr>
        <p:xfrm>
          <a:off x="6008503" y="891014"/>
          <a:ext cx="5931860" cy="45315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p:nvPr/>
        </p:nvGraphicFramePr>
        <p:xfrm>
          <a:off x="199628" y="635833"/>
          <a:ext cx="5034451" cy="5041953"/>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BE1B1431-A800-7648-828D-138E32E46393}"/>
              </a:ext>
            </a:extLst>
          </p:cNvPr>
          <p:cNvSpPr txBox="1"/>
          <p:nvPr/>
        </p:nvSpPr>
        <p:spPr>
          <a:xfrm>
            <a:off x="352926" y="5983704"/>
            <a:ext cx="6272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aramond" panose="02020404030301010803"/>
                <a:ea typeface="+mn-ea"/>
                <a:cs typeface="+mn-cs"/>
              </a:rPr>
              <a:t>No participants scored “at risk” for opioid misuse at baseline</a:t>
            </a:r>
          </a:p>
        </p:txBody>
      </p:sp>
    </p:spTree>
    <p:extLst>
      <p:ext uri="{BB962C8B-B14F-4D97-AF65-F5344CB8AC3E}">
        <p14:creationId xmlns:p14="http://schemas.microsoft.com/office/powerpoint/2010/main" val="132834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13" grpId="0">
        <p:bldAsOne/>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Disability (Primary Outcome)</a:t>
            </a:r>
          </a:p>
        </p:txBody>
      </p:sp>
      <p:graphicFrame>
        <p:nvGraphicFramePr>
          <p:cNvPr id="4" name="Chart Placeholder 3"/>
          <p:cNvGraphicFramePr>
            <a:graphicFrameLocks noGrp="1"/>
          </p:cNvGraphicFramePr>
          <p:nvPr>
            <p:ph type="chart" sz="quarter" idx="10"/>
          </p:nvPr>
        </p:nvGraphicFramePr>
        <p:xfrm>
          <a:off x="839788" y="1922463"/>
          <a:ext cx="10515600" cy="400843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91385" y="6315740"/>
            <a:ext cx="38596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a:ea typeface="+mn-ea"/>
                <a:cs typeface="+mn-cs"/>
              </a:rPr>
              <a:t>Lower scores = Less disability (good)</a:t>
            </a:r>
          </a:p>
        </p:txBody>
      </p:sp>
      <p:sp>
        <p:nvSpPr>
          <p:cNvPr id="6" name="TextBox 5"/>
          <p:cNvSpPr txBox="1"/>
          <p:nvPr/>
        </p:nvSpPr>
        <p:spPr>
          <a:xfrm rot="16200000">
            <a:off x="-995131" y="2638148"/>
            <a:ext cx="33005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a:ea typeface="+mn-ea"/>
                <a:cs typeface="+mn-cs"/>
              </a:rPr>
              <a:t>ODI Scores</a:t>
            </a:r>
          </a:p>
        </p:txBody>
      </p:sp>
      <p:sp>
        <p:nvSpPr>
          <p:cNvPr id="7" name="TextBox 6">
            <a:extLst>
              <a:ext uri="{FF2B5EF4-FFF2-40B4-BE49-F238E27FC236}">
                <a16:creationId xmlns:a16="http://schemas.microsoft.com/office/drawing/2014/main" id="{980ACC12-86E8-594E-8A67-2E71F29BF183}"/>
              </a:ext>
            </a:extLst>
          </p:cNvPr>
          <p:cNvSpPr txBox="1"/>
          <p:nvPr/>
        </p:nvSpPr>
        <p:spPr>
          <a:xfrm>
            <a:off x="8539655" y="2967166"/>
            <a:ext cx="3310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50000"/>
                  </a:srgbClr>
                </a:solidFill>
                <a:effectLst/>
                <a:uLnTx/>
                <a:uFillTx/>
                <a:latin typeface="Garamond" panose="02020404030301010803"/>
                <a:ea typeface="+mn-ea"/>
                <a:cs typeface="+mn-cs"/>
              </a:rPr>
              <a:t>*</a:t>
            </a:r>
          </a:p>
        </p:txBody>
      </p:sp>
      <p:sp>
        <p:nvSpPr>
          <p:cNvPr id="8" name="TextBox 7">
            <a:extLst>
              <a:ext uri="{FF2B5EF4-FFF2-40B4-BE49-F238E27FC236}">
                <a16:creationId xmlns:a16="http://schemas.microsoft.com/office/drawing/2014/main" id="{D26DBD7D-B038-7F44-BA16-5AEDCCA0B71F}"/>
              </a:ext>
            </a:extLst>
          </p:cNvPr>
          <p:cNvSpPr txBox="1"/>
          <p:nvPr/>
        </p:nvSpPr>
        <p:spPr>
          <a:xfrm>
            <a:off x="8539655" y="4242234"/>
            <a:ext cx="3310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298">
                    <a:lumMod val="75000"/>
                  </a:srgbClr>
                </a:solidFill>
                <a:effectLst/>
                <a:uLnTx/>
                <a:uFillTx/>
                <a:latin typeface="Garamond" panose="02020404030301010803"/>
                <a:ea typeface="+mn-ea"/>
                <a:cs typeface="+mn-cs"/>
              </a:rPr>
              <a:t>*</a:t>
            </a:r>
          </a:p>
        </p:txBody>
      </p:sp>
      <p:sp>
        <p:nvSpPr>
          <p:cNvPr id="9" name="TextBox 8">
            <a:extLst>
              <a:ext uri="{FF2B5EF4-FFF2-40B4-BE49-F238E27FC236}">
                <a16:creationId xmlns:a16="http://schemas.microsoft.com/office/drawing/2014/main" id="{7BDC753C-13E6-1443-A913-471094934DCC}"/>
              </a:ext>
            </a:extLst>
          </p:cNvPr>
          <p:cNvSpPr txBox="1"/>
          <p:nvPr/>
        </p:nvSpPr>
        <p:spPr>
          <a:xfrm>
            <a:off x="7848597" y="4526987"/>
            <a:ext cx="17026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oudy Oldstyle Std Regular" charset="0"/>
                <a:ea typeface="+mn-ea"/>
                <a:cs typeface="+mn-cs"/>
              </a:rPr>
              <a:t>d</a:t>
            </a:r>
            <a:r>
              <a:rPr kumimoji="0" lang="en-US" sz="1800" b="0" i="0" u="none" strike="noStrike" kern="1200" cap="none" spc="0" normalizeH="0" baseline="0" noProof="0" dirty="0">
                <a:ln>
                  <a:noFill/>
                </a:ln>
                <a:solidFill>
                  <a:srgbClr val="000000"/>
                </a:solidFill>
                <a:effectLst/>
                <a:uLnTx/>
                <a:uFillTx/>
                <a:latin typeface="Goudy Oldstyle Std Regular" charset="0"/>
                <a:ea typeface="+mn-ea"/>
                <a:cs typeface="+mn-cs"/>
              </a:rPr>
              <a:t>=0.38 </a:t>
            </a:r>
          </a:p>
        </p:txBody>
      </p:sp>
      <p:sp>
        <p:nvSpPr>
          <p:cNvPr id="10" name="TextBox 9">
            <a:extLst>
              <a:ext uri="{FF2B5EF4-FFF2-40B4-BE49-F238E27FC236}">
                <a16:creationId xmlns:a16="http://schemas.microsoft.com/office/drawing/2014/main" id="{42E263A9-E8FC-4A4A-8508-41B61FF63A73}"/>
              </a:ext>
            </a:extLst>
          </p:cNvPr>
          <p:cNvSpPr txBox="1"/>
          <p:nvPr/>
        </p:nvSpPr>
        <p:spPr>
          <a:xfrm>
            <a:off x="10237076" y="4011401"/>
            <a:ext cx="3310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298">
                    <a:lumMod val="75000"/>
                  </a:srgbClr>
                </a:solidFill>
                <a:effectLst/>
                <a:uLnTx/>
                <a:uFillTx/>
                <a:latin typeface="Garamond" panose="02020404030301010803"/>
                <a:ea typeface="+mn-ea"/>
                <a:cs typeface="+mn-cs"/>
              </a:rPr>
              <a:t>*</a:t>
            </a:r>
          </a:p>
        </p:txBody>
      </p:sp>
      <p:sp>
        <p:nvSpPr>
          <p:cNvPr id="11" name="TextBox 10">
            <a:extLst>
              <a:ext uri="{FF2B5EF4-FFF2-40B4-BE49-F238E27FC236}">
                <a16:creationId xmlns:a16="http://schemas.microsoft.com/office/drawing/2014/main" id="{16C70AD9-BED0-EA4E-8AA2-5314914E81FD}"/>
              </a:ext>
            </a:extLst>
          </p:cNvPr>
          <p:cNvSpPr txBox="1"/>
          <p:nvPr/>
        </p:nvSpPr>
        <p:spPr>
          <a:xfrm>
            <a:off x="9544432" y="4288400"/>
            <a:ext cx="17026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oudy Oldstyle Std Regular" charset="0"/>
                <a:ea typeface="+mn-ea"/>
                <a:cs typeface="+mn-cs"/>
              </a:rPr>
              <a:t>d</a:t>
            </a:r>
            <a:r>
              <a:rPr kumimoji="0" lang="en-US" sz="1800" b="0" i="0" u="none" strike="noStrike" kern="1200" cap="none" spc="0" normalizeH="0" baseline="0" noProof="0" dirty="0">
                <a:ln>
                  <a:noFill/>
                </a:ln>
                <a:solidFill>
                  <a:srgbClr val="000000"/>
                </a:solidFill>
                <a:effectLst/>
                <a:uLnTx/>
                <a:uFillTx/>
                <a:latin typeface="Goudy Oldstyle Std Regular" charset="0"/>
                <a:ea typeface="+mn-ea"/>
                <a:cs typeface="+mn-cs"/>
              </a:rPr>
              <a:t>=0.27 </a:t>
            </a:r>
          </a:p>
        </p:txBody>
      </p:sp>
      <p:sp>
        <p:nvSpPr>
          <p:cNvPr id="12" name="TextBox 11">
            <a:extLst>
              <a:ext uri="{FF2B5EF4-FFF2-40B4-BE49-F238E27FC236}">
                <a16:creationId xmlns:a16="http://schemas.microsoft.com/office/drawing/2014/main" id="{7A24DC2F-0177-0D44-B4D9-3D2954912504}"/>
              </a:ext>
            </a:extLst>
          </p:cNvPr>
          <p:cNvSpPr txBox="1"/>
          <p:nvPr/>
        </p:nvSpPr>
        <p:spPr>
          <a:xfrm>
            <a:off x="7848598" y="2672832"/>
            <a:ext cx="17026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oudy Oldstyle Std Regular" charset="0"/>
                <a:ea typeface="+mn-ea"/>
                <a:cs typeface="+mn-cs"/>
              </a:rPr>
              <a:t>d</a:t>
            </a:r>
            <a:r>
              <a:rPr kumimoji="0" lang="en-US" sz="1800" b="0" i="0" u="none" strike="noStrike" kern="1200" cap="none" spc="0" normalizeH="0" baseline="0" noProof="0" dirty="0">
                <a:ln>
                  <a:noFill/>
                </a:ln>
                <a:solidFill>
                  <a:srgbClr val="000000"/>
                </a:solidFill>
                <a:effectLst/>
                <a:uLnTx/>
                <a:uFillTx/>
                <a:latin typeface="Goudy Oldstyle Std Regular" charset="0"/>
                <a:ea typeface="+mn-ea"/>
                <a:cs typeface="+mn-cs"/>
              </a:rPr>
              <a:t>=0.32 </a:t>
            </a:r>
          </a:p>
        </p:txBody>
      </p:sp>
      <p:sp>
        <p:nvSpPr>
          <p:cNvPr id="13" name="TextBox 12">
            <a:extLst>
              <a:ext uri="{FF2B5EF4-FFF2-40B4-BE49-F238E27FC236}">
                <a16:creationId xmlns:a16="http://schemas.microsoft.com/office/drawing/2014/main" id="{4D7F179B-4962-BC46-8751-D39A34513E0F}"/>
              </a:ext>
            </a:extLst>
          </p:cNvPr>
          <p:cNvSpPr txBox="1"/>
          <p:nvPr/>
        </p:nvSpPr>
        <p:spPr>
          <a:xfrm>
            <a:off x="10568152" y="3164187"/>
            <a:ext cx="13584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D65F00"/>
                </a:solidFill>
                <a:effectLst/>
                <a:uLnTx/>
                <a:uFillTx/>
                <a:latin typeface="Goudy Oldstyle Std Regular" charset="0"/>
                <a:ea typeface="+mn-ea"/>
                <a:cs typeface="+mn-cs"/>
              </a:rPr>
              <a:t>d</a:t>
            </a:r>
            <a:r>
              <a:rPr kumimoji="0" lang="en-US" sz="1800" b="0" i="0" u="none" strike="noStrike" kern="1200" cap="none" spc="0" normalizeH="0" baseline="0" noProof="0" dirty="0">
                <a:ln>
                  <a:noFill/>
                </a:ln>
                <a:solidFill>
                  <a:srgbClr val="D65F00"/>
                </a:solidFill>
                <a:effectLst/>
                <a:uLnTx/>
                <a:uFillTx/>
                <a:latin typeface="Goudy Oldstyle Std Regular" charset="0"/>
                <a:ea typeface="+mn-ea"/>
                <a:cs typeface="+mn-cs"/>
              </a:rPr>
              <a:t>=0.20 </a:t>
            </a:r>
          </a:p>
        </p:txBody>
      </p:sp>
      <p:cxnSp>
        <p:nvCxnSpPr>
          <p:cNvPr id="15" name="Straight Arrow Connector 14">
            <a:extLst>
              <a:ext uri="{FF2B5EF4-FFF2-40B4-BE49-F238E27FC236}">
                <a16:creationId xmlns:a16="http://schemas.microsoft.com/office/drawing/2014/main" id="{1AA9F92B-7C21-C94E-AA32-8AA373A7DA67}"/>
              </a:ext>
            </a:extLst>
          </p:cNvPr>
          <p:cNvCxnSpPr>
            <a:cxnSpLocks/>
          </p:cNvCxnSpPr>
          <p:nvPr/>
        </p:nvCxnSpPr>
        <p:spPr>
          <a:xfrm>
            <a:off x="10790181" y="2814261"/>
            <a:ext cx="6844" cy="1069183"/>
          </a:xfrm>
          <a:prstGeom prst="straightConnector1">
            <a:avLst/>
          </a:prstGeom>
          <a:ln w="38100">
            <a:headEnd type="triangle"/>
            <a:tailEnd type="triangle"/>
          </a:ln>
        </p:spPr>
        <p:style>
          <a:lnRef idx="1">
            <a:schemeClr val="accent5"/>
          </a:lnRef>
          <a:fillRef idx="0">
            <a:schemeClr val="accent5"/>
          </a:fillRef>
          <a:effectRef idx="0">
            <a:schemeClr val="accent5"/>
          </a:effectRef>
          <a:fontRef idx="minor">
            <a:schemeClr val="tx1"/>
          </a:fontRef>
        </p:style>
      </p:cxnSp>
      <p:sp>
        <p:nvSpPr>
          <p:cNvPr id="17" name="TextBox 16">
            <a:extLst>
              <a:ext uri="{FF2B5EF4-FFF2-40B4-BE49-F238E27FC236}">
                <a16:creationId xmlns:a16="http://schemas.microsoft.com/office/drawing/2014/main" id="{807A2EDB-3E71-6742-B0E5-9B809586AA28}"/>
              </a:ext>
            </a:extLst>
          </p:cNvPr>
          <p:cNvSpPr txBox="1"/>
          <p:nvPr/>
        </p:nvSpPr>
        <p:spPr>
          <a:xfrm>
            <a:off x="9484251" y="2262001"/>
            <a:ext cx="17026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oudy Oldstyle Std Regular" charset="0"/>
                <a:ea typeface="+mn-ea"/>
                <a:cs typeface="+mn-cs"/>
              </a:rPr>
              <a:t>d</a:t>
            </a:r>
            <a:r>
              <a:rPr kumimoji="0" lang="en-US" sz="1800" b="0" i="0" u="none" strike="noStrike" kern="1200" cap="none" spc="0" normalizeH="0" baseline="0" noProof="0" dirty="0">
                <a:ln>
                  <a:noFill/>
                </a:ln>
                <a:solidFill>
                  <a:srgbClr val="000000"/>
                </a:solidFill>
                <a:effectLst/>
                <a:uLnTx/>
                <a:uFillTx/>
                <a:latin typeface="Goudy Oldstyle Std Regular" charset="0"/>
                <a:ea typeface="+mn-ea"/>
                <a:cs typeface="+mn-cs"/>
              </a:rPr>
              <a:t>=0.06 </a:t>
            </a:r>
          </a:p>
        </p:txBody>
      </p:sp>
    </p:spTree>
    <p:extLst>
      <p:ext uri="{BB962C8B-B14F-4D97-AF65-F5344CB8AC3E}">
        <p14:creationId xmlns:p14="http://schemas.microsoft.com/office/powerpoint/2010/main" val="5675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Chronic Pain Acceptance (Mechanistic)</a:t>
            </a:r>
          </a:p>
        </p:txBody>
      </p:sp>
      <p:graphicFrame>
        <p:nvGraphicFramePr>
          <p:cNvPr id="4" name="Chart Placeholder 3"/>
          <p:cNvGraphicFramePr>
            <a:graphicFrameLocks noGrp="1"/>
          </p:cNvGraphicFramePr>
          <p:nvPr>
            <p:ph type="chart" sz="quarter" idx="10"/>
          </p:nvPr>
        </p:nvGraphicFramePr>
        <p:xfrm>
          <a:off x="839788" y="1922463"/>
          <a:ext cx="10515600" cy="400843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40242" y="6315740"/>
            <a:ext cx="43587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a:ea typeface="+mn-ea"/>
                <a:cs typeface="+mn-cs"/>
              </a:rPr>
              <a:t>Higher scores = Greater acceptance (good)</a:t>
            </a:r>
          </a:p>
        </p:txBody>
      </p:sp>
      <p:sp>
        <p:nvSpPr>
          <p:cNvPr id="6" name="TextBox 5"/>
          <p:cNvSpPr txBox="1"/>
          <p:nvPr/>
        </p:nvSpPr>
        <p:spPr>
          <a:xfrm rot="16200000">
            <a:off x="-1125345" y="2725735"/>
            <a:ext cx="33005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a:ea typeface="+mn-ea"/>
                <a:cs typeface="+mn-cs"/>
              </a:rPr>
              <a:t>CPAQ Scores</a:t>
            </a:r>
          </a:p>
        </p:txBody>
      </p:sp>
      <p:sp>
        <p:nvSpPr>
          <p:cNvPr id="7" name="TextBox 6">
            <a:extLst>
              <a:ext uri="{FF2B5EF4-FFF2-40B4-BE49-F238E27FC236}">
                <a16:creationId xmlns:a16="http://schemas.microsoft.com/office/drawing/2014/main" id="{A3BE4CE8-BF54-4246-9541-2B66FDAA3B02}"/>
              </a:ext>
            </a:extLst>
          </p:cNvPr>
          <p:cNvSpPr txBox="1"/>
          <p:nvPr/>
        </p:nvSpPr>
        <p:spPr>
          <a:xfrm>
            <a:off x="10231820" y="4473406"/>
            <a:ext cx="3310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50000"/>
                  </a:srgbClr>
                </a:solidFill>
                <a:effectLst/>
                <a:uLnTx/>
                <a:uFillTx/>
                <a:latin typeface="Garamond" panose="02020404030301010803"/>
                <a:ea typeface="+mn-ea"/>
                <a:cs typeface="+mn-cs"/>
              </a:rPr>
              <a:t>*</a:t>
            </a:r>
          </a:p>
        </p:txBody>
      </p:sp>
      <p:sp>
        <p:nvSpPr>
          <p:cNvPr id="8" name="TextBox 7">
            <a:extLst>
              <a:ext uri="{FF2B5EF4-FFF2-40B4-BE49-F238E27FC236}">
                <a16:creationId xmlns:a16="http://schemas.microsoft.com/office/drawing/2014/main" id="{DE720F5E-E556-5646-84A0-D14E8A841A4F}"/>
              </a:ext>
            </a:extLst>
          </p:cNvPr>
          <p:cNvSpPr txBox="1"/>
          <p:nvPr/>
        </p:nvSpPr>
        <p:spPr>
          <a:xfrm>
            <a:off x="10231820" y="2384594"/>
            <a:ext cx="3310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298">
                    <a:lumMod val="75000"/>
                  </a:srgbClr>
                </a:solidFill>
                <a:effectLst/>
                <a:uLnTx/>
                <a:uFillTx/>
                <a:latin typeface="Garamond" panose="02020404030301010803"/>
                <a:ea typeface="+mn-ea"/>
                <a:cs typeface="+mn-cs"/>
              </a:rPr>
              <a:t>*</a:t>
            </a:r>
          </a:p>
        </p:txBody>
      </p:sp>
      <p:sp>
        <p:nvSpPr>
          <p:cNvPr id="10" name="TextBox 9">
            <a:extLst>
              <a:ext uri="{FF2B5EF4-FFF2-40B4-BE49-F238E27FC236}">
                <a16:creationId xmlns:a16="http://schemas.microsoft.com/office/drawing/2014/main" id="{793EF1B5-1D0B-6747-8880-A6EAEDD63EA1}"/>
              </a:ext>
            </a:extLst>
          </p:cNvPr>
          <p:cNvSpPr txBox="1"/>
          <p:nvPr/>
        </p:nvSpPr>
        <p:spPr>
          <a:xfrm>
            <a:off x="10493295" y="3473646"/>
            <a:ext cx="13584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D65F00"/>
                </a:solidFill>
                <a:effectLst/>
                <a:uLnTx/>
                <a:uFillTx/>
                <a:latin typeface="Goudy Oldstyle Std Regular" charset="0"/>
                <a:ea typeface="+mn-ea"/>
                <a:cs typeface="+mn-cs"/>
              </a:rPr>
              <a:t>d</a:t>
            </a:r>
            <a:r>
              <a:rPr kumimoji="0" lang="en-US" sz="1800" b="0" i="0" u="none" strike="noStrike" kern="1200" cap="none" spc="0" normalizeH="0" baseline="0" noProof="0" dirty="0">
                <a:ln>
                  <a:noFill/>
                </a:ln>
                <a:solidFill>
                  <a:srgbClr val="D65F00"/>
                </a:solidFill>
                <a:effectLst/>
                <a:uLnTx/>
                <a:uFillTx/>
                <a:latin typeface="Goudy Oldstyle Std Regular" charset="0"/>
                <a:ea typeface="+mn-ea"/>
                <a:cs typeface="+mn-cs"/>
              </a:rPr>
              <a:t>=0.63 </a:t>
            </a:r>
          </a:p>
        </p:txBody>
      </p:sp>
      <p:cxnSp>
        <p:nvCxnSpPr>
          <p:cNvPr id="11" name="Straight Arrow Connector 10">
            <a:extLst>
              <a:ext uri="{FF2B5EF4-FFF2-40B4-BE49-F238E27FC236}">
                <a16:creationId xmlns:a16="http://schemas.microsoft.com/office/drawing/2014/main" id="{CD10C61D-FA70-5D4B-94F5-658F873BFBA1}"/>
              </a:ext>
            </a:extLst>
          </p:cNvPr>
          <p:cNvCxnSpPr>
            <a:cxnSpLocks/>
          </p:cNvCxnSpPr>
          <p:nvPr/>
        </p:nvCxnSpPr>
        <p:spPr>
          <a:xfrm>
            <a:off x="10530362" y="3062048"/>
            <a:ext cx="6844" cy="1069183"/>
          </a:xfrm>
          <a:prstGeom prst="straightConnector1">
            <a:avLst/>
          </a:prstGeom>
          <a:ln w="38100">
            <a:headEnd type="triangle"/>
            <a:tailEnd type="triangle"/>
          </a:ln>
        </p:spPr>
        <p:style>
          <a:lnRef idx="1">
            <a:schemeClr val="accent5"/>
          </a:lnRef>
          <a:fillRef idx="0">
            <a:schemeClr val="accent5"/>
          </a:fillRef>
          <a:effectRef idx="0">
            <a:schemeClr val="accent5"/>
          </a:effectRef>
          <a:fontRef idx="minor">
            <a:schemeClr val="tx1"/>
          </a:fontRef>
        </p:style>
      </p:cxnSp>
      <p:sp>
        <p:nvSpPr>
          <p:cNvPr id="12" name="TextBox 11">
            <a:extLst>
              <a:ext uri="{FF2B5EF4-FFF2-40B4-BE49-F238E27FC236}">
                <a16:creationId xmlns:a16="http://schemas.microsoft.com/office/drawing/2014/main" id="{58CEE8AC-C7B9-7043-AE8F-6F30590E085C}"/>
              </a:ext>
            </a:extLst>
          </p:cNvPr>
          <p:cNvSpPr txBox="1"/>
          <p:nvPr/>
        </p:nvSpPr>
        <p:spPr>
          <a:xfrm>
            <a:off x="9562245" y="4788333"/>
            <a:ext cx="17026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oudy Oldstyle Std Regular" charset="0"/>
                <a:ea typeface="+mn-ea"/>
                <a:cs typeface="+mn-cs"/>
              </a:rPr>
              <a:t>d</a:t>
            </a:r>
            <a:r>
              <a:rPr kumimoji="0" lang="en-US" sz="1800" b="0" i="0" u="none" strike="noStrike" kern="1200" cap="none" spc="0" normalizeH="0" baseline="0" noProof="0" dirty="0">
                <a:ln>
                  <a:noFill/>
                </a:ln>
                <a:solidFill>
                  <a:srgbClr val="000000"/>
                </a:solidFill>
                <a:effectLst/>
                <a:uLnTx/>
                <a:uFillTx/>
                <a:latin typeface="Goudy Oldstyle Std Regular" charset="0"/>
                <a:ea typeface="+mn-ea"/>
                <a:cs typeface="+mn-cs"/>
              </a:rPr>
              <a:t>=0.28 </a:t>
            </a:r>
          </a:p>
        </p:txBody>
      </p:sp>
      <p:sp>
        <p:nvSpPr>
          <p:cNvPr id="13" name="TextBox 12">
            <a:extLst>
              <a:ext uri="{FF2B5EF4-FFF2-40B4-BE49-F238E27FC236}">
                <a16:creationId xmlns:a16="http://schemas.microsoft.com/office/drawing/2014/main" id="{E65E833E-5445-694D-8424-7585416A4EAD}"/>
              </a:ext>
            </a:extLst>
          </p:cNvPr>
          <p:cNvSpPr txBox="1"/>
          <p:nvPr/>
        </p:nvSpPr>
        <p:spPr>
          <a:xfrm>
            <a:off x="9497138" y="2134752"/>
            <a:ext cx="17026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oudy Oldstyle Std Regular" charset="0"/>
                <a:ea typeface="+mn-ea"/>
                <a:cs typeface="+mn-cs"/>
              </a:rPr>
              <a:t>d</a:t>
            </a:r>
            <a:r>
              <a:rPr kumimoji="0" lang="en-US" sz="1800" b="0" i="0" u="none" strike="noStrike" kern="1200" cap="none" spc="0" normalizeH="0" baseline="0" noProof="0" dirty="0">
                <a:ln>
                  <a:noFill/>
                </a:ln>
                <a:solidFill>
                  <a:srgbClr val="000000"/>
                </a:solidFill>
                <a:effectLst/>
                <a:uLnTx/>
                <a:uFillTx/>
                <a:latin typeface="Goudy Oldstyle Std Regular" charset="0"/>
                <a:ea typeface="+mn-ea"/>
                <a:cs typeface="+mn-cs"/>
              </a:rPr>
              <a:t>=0.35 </a:t>
            </a:r>
          </a:p>
        </p:txBody>
      </p:sp>
      <p:sp>
        <p:nvSpPr>
          <p:cNvPr id="14" name="TextBox 13">
            <a:extLst>
              <a:ext uri="{FF2B5EF4-FFF2-40B4-BE49-F238E27FC236}">
                <a16:creationId xmlns:a16="http://schemas.microsoft.com/office/drawing/2014/main" id="{2D970118-2CD8-AB45-B5A6-886C7DA9684E}"/>
              </a:ext>
            </a:extLst>
          </p:cNvPr>
          <p:cNvSpPr txBox="1"/>
          <p:nvPr/>
        </p:nvSpPr>
        <p:spPr>
          <a:xfrm>
            <a:off x="7859736" y="4434886"/>
            <a:ext cx="17026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oudy Oldstyle Std Regular" charset="0"/>
                <a:ea typeface="+mn-ea"/>
                <a:cs typeface="+mn-cs"/>
              </a:rPr>
              <a:t>d</a:t>
            </a:r>
            <a:r>
              <a:rPr kumimoji="0" lang="en-US" sz="1800" b="0" i="0" u="none" strike="noStrike" kern="1200" cap="none" spc="0" normalizeH="0" baseline="0" noProof="0" dirty="0">
                <a:ln>
                  <a:noFill/>
                </a:ln>
                <a:solidFill>
                  <a:srgbClr val="000000"/>
                </a:solidFill>
                <a:effectLst/>
                <a:uLnTx/>
                <a:uFillTx/>
                <a:latin typeface="Goudy Oldstyle Std Regular" charset="0"/>
                <a:ea typeface="+mn-ea"/>
                <a:cs typeface="+mn-cs"/>
              </a:rPr>
              <a:t>=0.23 </a:t>
            </a:r>
          </a:p>
        </p:txBody>
      </p:sp>
      <p:sp>
        <p:nvSpPr>
          <p:cNvPr id="15" name="TextBox 14">
            <a:extLst>
              <a:ext uri="{FF2B5EF4-FFF2-40B4-BE49-F238E27FC236}">
                <a16:creationId xmlns:a16="http://schemas.microsoft.com/office/drawing/2014/main" id="{81525EAC-9187-824B-84F6-1874CBE1A346}"/>
              </a:ext>
            </a:extLst>
          </p:cNvPr>
          <p:cNvSpPr txBox="1"/>
          <p:nvPr/>
        </p:nvSpPr>
        <p:spPr>
          <a:xfrm>
            <a:off x="7794461" y="2994242"/>
            <a:ext cx="17026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oudy Oldstyle Std Regular" charset="0"/>
                <a:ea typeface="+mn-ea"/>
                <a:cs typeface="+mn-cs"/>
              </a:rPr>
              <a:t>d</a:t>
            </a:r>
            <a:r>
              <a:rPr kumimoji="0" lang="en-US" sz="1800" b="0" i="0" u="none" strike="noStrike" kern="1200" cap="none" spc="0" normalizeH="0" baseline="0" noProof="0" dirty="0">
                <a:ln>
                  <a:noFill/>
                </a:ln>
                <a:solidFill>
                  <a:srgbClr val="000000"/>
                </a:solidFill>
                <a:effectLst/>
                <a:uLnTx/>
                <a:uFillTx/>
                <a:latin typeface="Goudy Oldstyle Std Regular" charset="0"/>
                <a:ea typeface="+mn-ea"/>
                <a:cs typeface="+mn-cs"/>
              </a:rPr>
              <a:t>=0.11 </a:t>
            </a:r>
          </a:p>
        </p:txBody>
      </p:sp>
      <p:sp>
        <p:nvSpPr>
          <p:cNvPr id="16" name="TextBox 15">
            <a:extLst>
              <a:ext uri="{FF2B5EF4-FFF2-40B4-BE49-F238E27FC236}">
                <a16:creationId xmlns:a16="http://schemas.microsoft.com/office/drawing/2014/main" id="{B43B9587-BD95-D245-B6FE-04D716EF1A4B}"/>
              </a:ext>
            </a:extLst>
          </p:cNvPr>
          <p:cNvSpPr txBox="1"/>
          <p:nvPr/>
        </p:nvSpPr>
        <p:spPr>
          <a:xfrm>
            <a:off x="8459267" y="3623904"/>
            <a:ext cx="13584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D65F00"/>
                </a:solidFill>
                <a:effectLst/>
                <a:uLnTx/>
                <a:uFillTx/>
                <a:latin typeface="Goudy Oldstyle Std Regular" charset="0"/>
                <a:ea typeface="+mn-ea"/>
                <a:cs typeface="+mn-cs"/>
              </a:rPr>
              <a:t>d</a:t>
            </a:r>
            <a:r>
              <a:rPr kumimoji="0" lang="en-US" sz="1800" b="0" i="0" u="none" strike="noStrike" kern="1200" cap="none" spc="0" normalizeH="0" baseline="0" noProof="0" dirty="0">
                <a:ln>
                  <a:noFill/>
                </a:ln>
                <a:solidFill>
                  <a:srgbClr val="D65F00"/>
                </a:solidFill>
                <a:effectLst/>
                <a:uLnTx/>
                <a:uFillTx/>
                <a:latin typeface="Goudy Oldstyle Std Regular" charset="0"/>
                <a:ea typeface="+mn-ea"/>
                <a:cs typeface="+mn-cs"/>
              </a:rPr>
              <a:t>=0.35 </a:t>
            </a:r>
          </a:p>
        </p:txBody>
      </p:sp>
      <p:cxnSp>
        <p:nvCxnSpPr>
          <p:cNvPr id="17" name="Straight Arrow Connector 16">
            <a:extLst>
              <a:ext uri="{FF2B5EF4-FFF2-40B4-BE49-F238E27FC236}">
                <a16:creationId xmlns:a16="http://schemas.microsoft.com/office/drawing/2014/main" id="{89E7F94A-0E6E-384D-8D5F-48CBB44CAAFA}"/>
              </a:ext>
            </a:extLst>
          </p:cNvPr>
          <p:cNvCxnSpPr>
            <a:cxnSpLocks/>
          </p:cNvCxnSpPr>
          <p:nvPr/>
        </p:nvCxnSpPr>
        <p:spPr>
          <a:xfrm>
            <a:off x="8740017" y="3486602"/>
            <a:ext cx="0" cy="712752"/>
          </a:xfrm>
          <a:prstGeom prst="straightConnector1">
            <a:avLst/>
          </a:prstGeom>
          <a:ln w="9525">
            <a:headEnd type="triangle"/>
            <a:tailEnd type="triangle"/>
          </a:ln>
        </p:spPr>
        <p:style>
          <a:lnRef idx="1">
            <a:schemeClr val="accent5"/>
          </a:lnRef>
          <a:fillRef idx="0">
            <a:schemeClr val="accent5"/>
          </a:fillRef>
          <a:effectRef idx="0">
            <a:schemeClr val="accent5"/>
          </a:effectRef>
          <a:fontRef idx="minor">
            <a:schemeClr val="tx1"/>
          </a:fontRef>
        </p:style>
      </p:cxnSp>
      <p:sp>
        <p:nvSpPr>
          <p:cNvPr id="19" name="TextBox 18">
            <a:extLst>
              <a:ext uri="{FF2B5EF4-FFF2-40B4-BE49-F238E27FC236}">
                <a16:creationId xmlns:a16="http://schemas.microsoft.com/office/drawing/2014/main" id="{9E0AE201-1512-084C-A9E9-64FE95036AF1}"/>
              </a:ext>
            </a:extLst>
          </p:cNvPr>
          <p:cNvSpPr txBox="1"/>
          <p:nvPr/>
        </p:nvSpPr>
        <p:spPr>
          <a:xfrm>
            <a:off x="10231820" y="3410523"/>
            <a:ext cx="3310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65F00">
                    <a:lumMod val="75000"/>
                  </a:srgbClr>
                </a:solidFill>
                <a:effectLst/>
                <a:uLnTx/>
                <a:uFillTx/>
                <a:latin typeface="Garamond" panose="02020404030301010803"/>
                <a:ea typeface="+mn-ea"/>
                <a:cs typeface="+mn-cs"/>
              </a:rPr>
              <a:t>*</a:t>
            </a:r>
          </a:p>
        </p:txBody>
      </p:sp>
    </p:spTree>
    <p:extLst>
      <p:ext uri="{BB962C8B-B14F-4D97-AF65-F5344CB8AC3E}">
        <p14:creationId xmlns:p14="http://schemas.microsoft.com/office/powerpoint/2010/main" val="201503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Discrepancy Between Importance and Success in Valued Activities (Mechanistic)</a:t>
            </a:r>
          </a:p>
        </p:txBody>
      </p:sp>
      <p:graphicFrame>
        <p:nvGraphicFramePr>
          <p:cNvPr id="6" name="Chart Placeholder 5"/>
          <p:cNvGraphicFramePr>
            <a:graphicFrameLocks noGrp="1"/>
          </p:cNvGraphicFramePr>
          <p:nvPr>
            <p:ph type="chart" sz="quarter" idx="10"/>
          </p:nvPr>
        </p:nvGraphicFramePr>
        <p:xfrm>
          <a:off x="839788" y="1922463"/>
          <a:ext cx="10515600" cy="421163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91386" y="6315740"/>
            <a:ext cx="39553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a:ea typeface="+mn-ea"/>
                <a:cs typeface="+mn-cs"/>
              </a:rPr>
              <a:t>Lower scores = Less discrepancy (good)</a:t>
            </a:r>
          </a:p>
        </p:txBody>
      </p:sp>
      <p:sp>
        <p:nvSpPr>
          <p:cNvPr id="5" name="TextBox 4"/>
          <p:cNvSpPr txBox="1"/>
          <p:nvPr/>
        </p:nvSpPr>
        <p:spPr>
          <a:xfrm rot="16200000">
            <a:off x="-1044206" y="2638148"/>
            <a:ext cx="33005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a:ea typeface="+mn-ea"/>
                <a:cs typeface="+mn-cs"/>
              </a:rPr>
              <a:t>CPVI Scores</a:t>
            </a:r>
          </a:p>
        </p:txBody>
      </p:sp>
      <p:sp>
        <p:nvSpPr>
          <p:cNvPr id="16" name="TextBox 15">
            <a:extLst>
              <a:ext uri="{FF2B5EF4-FFF2-40B4-BE49-F238E27FC236}">
                <a16:creationId xmlns:a16="http://schemas.microsoft.com/office/drawing/2014/main" id="{58A86FDE-1949-2C49-A40E-829812F71118}"/>
              </a:ext>
            </a:extLst>
          </p:cNvPr>
          <p:cNvSpPr txBox="1"/>
          <p:nvPr/>
        </p:nvSpPr>
        <p:spPr>
          <a:xfrm>
            <a:off x="8545786" y="3534443"/>
            <a:ext cx="3310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50000"/>
                  </a:srgbClr>
                </a:solidFill>
                <a:effectLst/>
                <a:uLnTx/>
                <a:uFillTx/>
                <a:latin typeface="Garamond" panose="02020404030301010803"/>
                <a:ea typeface="+mn-ea"/>
                <a:cs typeface="+mn-cs"/>
              </a:rPr>
              <a:t>*</a:t>
            </a:r>
          </a:p>
        </p:txBody>
      </p:sp>
      <p:sp>
        <p:nvSpPr>
          <p:cNvPr id="17" name="TextBox 16">
            <a:extLst>
              <a:ext uri="{FF2B5EF4-FFF2-40B4-BE49-F238E27FC236}">
                <a16:creationId xmlns:a16="http://schemas.microsoft.com/office/drawing/2014/main" id="{48A8978F-3306-E043-A778-D6020112DCB5}"/>
              </a:ext>
            </a:extLst>
          </p:cNvPr>
          <p:cNvSpPr txBox="1"/>
          <p:nvPr/>
        </p:nvSpPr>
        <p:spPr>
          <a:xfrm>
            <a:off x="8552518" y="5059965"/>
            <a:ext cx="3310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298">
                    <a:lumMod val="75000"/>
                  </a:srgbClr>
                </a:solidFill>
                <a:effectLst/>
                <a:uLnTx/>
                <a:uFillTx/>
                <a:latin typeface="Garamond" panose="02020404030301010803"/>
                <a:ea typeface="+mn-ea"/>
                <a:cs typeface="+mn-cs"/>
              </a:rPr>
              <a:t>*</a:t>
            </a:r>
          </a:p>
        </p:txBody>
      </p:sp>
      <p:sp>
        <p:nvSpPr>
          <p:cNvPr id="18" name="TextBox 17">
            <a:extLst>
              <a:ext uri="{FF2B5EF4-FFF2-40B4-BE49-F238E27FC236}">
                <a16:creationId xmlns:a16="http://schemas.microsoft.com/office/drawing/2014/main" id="{17B62A71-A440-BC41-8871-257D58E7EB65}"/>
              </a:ext>
            </a:extLst>
          </p:cNvPr>
          <p:cNvSpPr txBox="1"/>
          <p:nvPr/>
        </p:nvSpPr>
        <p:spPr>
          <a:xfrm>
            <a:off x="10273198" y="4542529"/>
            <a:ext cx="3310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298">
                    <a:lumMod val="75000"/>
                  </a:srgbClr>
                </a:solidFill>
                <a:effectLst/>
                <a:uLnTx/>
                <a:uFillTx/>
                <a:latin typeface="Garamond" panose="02020404030301010803"/>
                <a:ea typeface="+mn-ea"/>
                <a:cs typeface="+mn-cs"/>
              </a:rPr>
              <a:t>*</a:t>
            </a:r>
          </a:p>
        </p:txBody>
      </p:sp>
      <p:sp>
        <p:nvSpPr>
          <p:cNvPr id="19" name="TextBox 18">
            <a:extLst>
              <a:ext uri="{FF2B5EF4-FFF2-40B4-BE49-F238E27FC236}">
                <a16:creationId xmlns:a16="http://schemas.microsoft.com/office/drawing/2014/main" id="{F98C7F9F-6F0E-F043-B089-6BA497522EA3}"/>
              </a:ext>
            </a:extLst>
          </p:cNvPr>
          <p:cNvSpPr txBox="1"/>
          <p:nvPr/>
        </p:nvSpPr>
        <p:spPr>
          <a:xfrm>
            <a:off x="7471251" y="5152298"/>
            <a:ext cx="17026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oudy Oldstyle Std Regular" charset="0"/>
                <a:ea typeface="+mn-ea"/>
                <a:cs typeface="+mn-cs"/>
              </a:rPr>
              <a:t>d</a:t>
            </a:r>
            <a:r>
              <a:rPr kumimoji="0" lang="en-US" sz="1800" b="0" i="0" u="none" strike="noStrike" kern="1200" cap="none" spc="0" normalizeH="0" baseline="0" noProof="0" dirty="0">
                <a:ln>
                  <a:noFill/>
                </a:ln>
                <a:solidFill>
                  <a:srgbClr val="000000"/>
                </a:solidFill>
                <a:effectLst/>
                <a:uLnTx/>
                <a:uFillTx/>
                <a:latin typeface="Goudy Oldstyle Std Regular" charset="0"/>
                <a:ea typeface="+mn-ea"/>
                <a:cs typeface="+mn-cs"/>
              </a:rPr>
              <a:t>=1.14 </a:t>
            </a:r>
          </a:p>
        </p:txBody>
      </p:sp>
      <p:sp>
        <p:nvSpPr>
          <p:cNvPr id="20" name="TextBox 19">
            <a:extLst>
              <a:ext uri="{FF2B5EF4-FFF2-40B4-BE49-F238E27FC236}">
                <a16:creationId xmlns:a16="http://schemas.microsoft.com/office/drawing/2014/main" id="{95DD59B5-0347-D340-B3AF-E426C366900B}"/>
              </a:ext>
            </a:extLst>
          </p:cNvPr>
          <p:cNvSpPr txBox="1"/>
          <p:nvPr/>
        </p:nvSpPr>
        <p:spPr>
          <a:xfrm>
            <a:off x="10273197" y="3717171"/>
            <a:ext cx="13584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D65F00"/>
                </a:solidFill>
                <a:effectLst/>
                <a:uLnTx/>
                <a:uFillTx/>
                <a:latin typeface="Goudy Oldstyle Std Regular" charset="0"/>
                <a:ea typeface="+mn-ea"/>
                <a:cs typeface="+mn-cs"/>
              </a:rPr>
              <a:t>d</a:t>
            </a:r>
            <a:r>
              <a:rPr kumimoji="0" lang="en-US" sz="1800" b="0" i="0" u="none" strike="noStrike" kern="1200" cap="none" spc="0" normalizeH="0" baseline="0" noProof="0" dirty="0">
                <a:ln>
                  <a:noFill/>
                </a:ln>
                <a:solidFill>
                  <a:srgbClr val="D65F00"/>
                </a:solidFill>
                <a:effectLst/>
                <a:uLnTx/>
                <a:uFillTx/>
                <a:latin typeface="Goudy Oldstyle Std Regular" charset="0"/>
                <a:ea typeface="+mn-ea"/>
                <a:cs typeface="+mn-cs"/>
              </a:rPr>
              <a:t>=0.25 </a:t>
            </a:r>
          </a:p>
        </p:txBody>
      </p:sp>
      <p:cxnSp>
        <p:nvCxnSpPr>
          <p:cNvPr id="21" name="Straight Arrow Connector 20">
            <a:extLst>
              <a:ext uri="{FF2B5EF4-FFF2-40B4-BE49-F238E27FC236}">
                <a16:creationId xmlns:a16="http://schemas.microsoft.com/office/drawing/2014/main" id="{E30A29B9-66E3-4149-B2A9-D8C7F2C63759}"/>
              </a:ext>
            </a:extLst>
          </p:cNvPr>
          <p:cNvCxnSpPr>
            <a:cxnSpLocks/>
          </p:cNvCxnSpPr>
          <p:nvPr/>
        </p:nvCxnSpPr>
        <p:spPr>
          <a:xfrm>
            <a:off x="10500805" y="3511994"/>
            <a:ext cx="6844" cy="879591"/>
          </a:xfrm>
          <a:prstGeom prst="straightConnector1">
            <a:avLst/>
          </a:prstGeom>
          <a:ln w="38100">
            <a:headEnd type="triangle"/>
            <a:tailEnd type="triangle"/>
          </a:ln>
        </p:spPr>
        <p:style>
          <a:lnRef idx="1">
            <a:schemeClr val="accent5"/>
          </a:lnRef>
          <a:fillRef idx="0">
            <a:schemeClr val="accent5"/>
          </a:fillRef>
          <a:effectRef idx="0">
            <a:schemeClr val="accent5"/>
          </a:effectRef>
          <a:fontRef idx="minor">
            <a:schemeClr val="tx1"/>
          </a:fontRef>
        </p:style>
      </p:cxnSp>
      <p:sp>
        <p:nvSpPr>
          <p:cNvPr id="22" name="TextBox 21">
            <a:extLst>
              <a:ext uri="{FF2B5EF4-FFF2-40B4-BE49-F238E27FC236}">
                <a16:creationId xmlns:a16="http://schemas.microsoft.com/office/drawing/2014/main" id="{A734F610-CD1B-1B4D-A7F4-0FA0DAE5EE6F}"/>
              </a:ext>
            </a:extLst>
          </p:cNvPr>
          <p:cNvSpPr txBox="1"/>
          <p:nvPr/>
        </p:nvSpPr>
        <p:spPr>
          <a:xfrm>
            <a:off x="7853854" y="3259688"/>
            <a:ext cx="17026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oudy Oldstyle Std Regular" charset="0"/>
                <a:ea typeface="+mn-ea"/>
                <a:cs typeface="+mn-cs"/>
              </a:rPr>
              <a:t>d</a:t>
            </a:r>
            <a:r>
              <a:rPr kumimoji="0" lang="en-US" sz="1800" b="0" i="0" u="none" strike="noStrike" kern="1200" cap="none" spc="0" normalizeH="0" baseline="0" noProof="0" dirty="0">
                <a:ln>
                  <a:noFill/>
                </a:ln>
                <a:solidFill>
                  <a:srgbClr val="000000"/>
                </a:solidFill>
                <a:effectLst/>
                <a:uLnTx/>
                <a:uFillTx/>
                <a:latin typeface="Goudy Oldstyle Std Regular" charset="0"/>
                <a:ea typeface="+mn-ea"/>
                <a:cs typeface="+mn-cs"/>
              </a:rPr>
              <a:t>=0.94 </a:t>
            </a:r>
          </a:p>
        </p:txBody>
      </p:sp>
      <p:sp>
        <p:nvSpPr>
          <p:cNvPr id="23" name="TextBox 22">
            <a:extLst>
              <a:ext uri="{FF2B5EF4-FFF2-40B4-BE49-F238E27FC236}">
                <a16:creationId xmlns:a16="http://schemas.microsoft.com/office/drawing/2014/main" id="{11EA2526-608A-124D-8E52-A037ACA0A23D}"/>
              </a:ext>
            </a:extLst>
          </p:cNvPr>
          <p:cNvSpPr txBox="1"/>
          <p:nvPr/>
        </p:nvSpPr>
        <p:spPr>
          <a:xfrm>
            <a:off x="9421859" y="4765432"/>
            <a:ext cx="17026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oudy Oldstyle Std Regular" charset="0"/>
                <a:ea typeface="+mn-ea"/>
                <a:cs typeface="+mn-cs"/>
              </a:rPr>
              <a:t>d</a:t>
            </a:r>
            <a:r>
              <a:rPr kumimoji="0" lang="en-US" sz="1800" b="0" i="0" u="none" strike="noStrike" kern="1200" cap="none" spc="0" normalizeH="0" baseline="0" noProof="0" dirty="0">
                <a:ln>
                  <a:noFill/>
                </a:ln>
                <a:solidFill>
                  <a:srgbClr val="000000"/>
                </a:solidFill>
                <a:effectLst/>
                <a:uLnTx/>
                <a:uFillTx/>
                <a:latin typeface="Goudy Oldstyle Std Regular" charset="0"/>
                <a:ea typeface="+mn-ea"/>
                <a:cs typeface="+mn-cs"/>
              </a:rPr>
              <a:t>=0.76 </a:t>
            </a:r>
          </a:p>
        </p:txBody>
      </p:sp>
      <p:sp>
        <p:nvSpPr>
          <p:cNvPr id="24" name="TextBox 23">
            <a:extLst>
              <a:ext uri="{FF2B5EF4-FFF2-40B4-BE49-F238E27FC236}">
                <a16:creationId xmlns:a16="http://schemas.microsoft.com/office/drawing/2014/main" id="{B0EFEDE4-AE02-ED4B-B4C5-9017C485C337}"/>
              </a:ext>
            </a:extLst>
          </p:cNvPr>
          <p:cNvSpPr txBox="1"/>
          <p:nvPr/>
        </p:nvSpPr>
        <p:spPr>
          <a:xfrm>
            <a:off x="9620274" y="2771498"/>
            <a:ext cx="17026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oudy Oldstyle Std Regular" charset="0"/>
                <a:ea typeface="+mn-ea"/>
                <a:cs typeface="+mn-cs"/>
              </a:rPr>
              <a:t>d</a:t>
            </a:r>
            <a:r>
              <a:rPr kumimoji="0" lang="en-US" sz="1800" b="0" i="0" u="none" strike="noStrike" kern="1200" cap="none" spc="0" normalizeH="0" baseline="0" noProof="0" dirty="0">
                <a:ln>
                  <a:noFill/>
                </a:ln>
                <a:solidFill>
                  <a:srgbClr val="000000"/>
                </a:solidFill>
                <a:effectLst/>
                <a:uLnTx/>
                <a:uFillTx/>
                <a:latin typeface="Goudy Oldstyle Std Regular" charset="0"/>
                <a:ea typeface="+mn-ea"/>
                <a:cs typeface="+mn-cs"/>
              </a:rPr>
              <a:t>=0.51 </a:t>
            </a:r>
          </a:p>
        </p:txBody>
      </p:sp>
      <p:sp>
        <p:nvSpPr>
          <p:cNvPr id="25" name="TextBox 24">
            <a:extLst>
              <a:ext uri="{FF2B5EF4-FFF2-40B4-BE49-F238E27FC236}">
                <a16:creationId xmlns:a16="http://schemas.microsoft.com/office/drawing/2014/main" id="{29756D82-AC0B-5941-884C-4607B4BEABC0}"/>
              </a:ext>
            </a:extLst>
          </p:cNvPr>
          <p:cNvSpPr txBox="1"/>
          <p:nvPr/>
        </p:nvSpPr>
        <p:spPr>
          <a:xfrm>
            <a:off x="8494696" y="4257889"/>
            <a:ext cx="13584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D65F00"/>
                </a:solidFill>
                <a:effectLst/>
                <a:uLnTx/>
                <a:uFillTx/>
                <a:latin typeface="Goudy Oldstyle Std Regular" charset="0"/>
                <a:ea typeface="+mn-ea"/>
                <a:cs typeface="+mn-cs"/>
              </a:rPr>
              <a:t>d</a:t>
            </a:r>
            <a:r>
              <a:rPr kumimoji="0" lang="en-US" sz="1800" b="0" i="0" u="none" strike="noStrike" kern="1200" cap="none" spc="0" normalizeH="0" baseline="0" noProof="0" dirty="0">
                <a:ln>
                  <a:noFill/>
                </a:ln>
                <a:solidFill>
                  <a:srgbClr val="D65F00"/>
                </a:solidFill>
                <a:effectLst/>
                <a:uLnTx/>
                <a:uFillTx/>
                <a:latin typeface="Goudy Oldstyle Std Regular" charset="0"/>
                <a:ea typeface="+mn-ea"/>
                <a:cs typeface="+mn-cs"/>
              </a:rPr>
              <a:t>=0.20 </a:t>
            </a:r>
          </a:p>
        </p:txBody>
      </p:sp>
      <p:cxnSp>
        <p:nvCxnSpPr>
          <p:cNvPr id="26" name="Straight Arrow Connector 25">
            <a:extLst>
              <a:ext uri="{FF2B5EF4-FFF2-40B4-BE49-F238E27FC236}">
                <a16:creationId xmlns:a16="http://schemas.microsoft.com/office/drawing/2014/main" id="{F6B7B1C9-1FAC-3148-9A6D-8EB9B61F4E8E}"/>
              </a:ext>
            </a:extLst>
          </p:cNvPr>
          <p:cNvCxnSpPr>
            <a:cxnSpLocks/>
          </p:cNvCxnSpPr>
          <p:nvPr/>
        </p:nvCxnSpPr>
        <p:spPr>
          <a:xfrm>
            <a:off x="8705192" y="3996108"/>
            <a:ext cx="0" cy="995063"/>
          </a:xfrm>
          <a:prstGeom prst="straightConnector1">
            <a:avLst/>
          </a:prstGeom>
          <a:ln w="9525">
            <a:headEnd type="triangle"/>
            <a:tailEnd type="triangle"/>
          </a:ln>
        </p:spPr>
        <p:style>
          <a:lnRef idx="1">
            <a:schemeClr val="accent5"/>
          </a:lnRef>
          <a:fillRef idx="0">
            <a:schemeClr val="accent5"/>
          </a:fillRef>
          <a:effectRef idx="0">
            <a:schemeClr val="accent5"/>
          </a:effectRef>
          <a:fontRef idx="minor">
            <a:schemeClr val="tx1"/>
          </a:fontRef>
        </p:style>
      </p:cxnSp>
      <p:sp>
        <p:nvSpPr>
          <p:cNvPr id="27" name="TextBox 26">
            <a:extLst>
              <a:ext uri="{FF2B5EF4-FFF2-40B4-BE49-F238E27FC236}">
                <a16:creationId xmlns:a16="http://schemas.microsoft.com/office/drawing/2014/main" id="{9E6CF13F-B2C0-5141-892E-69C6A45BEBF4}"/>
              </a:ext>
            </a:extLst>
          </p:cNvPr>
          <p:cNvSpPr txBox="1"/>
          <p:nvPr/>
        </p:nvSpPr>
        <p:spPr>
          <a:xfrm>
            <a:off x="10209513" y="2978671"/>
            <a:ext cx="3310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50000"/>
                  </a:srgbClr>
                </a:solidFill>
                <a:effectLst/>
                <a:uLnTx/>
                <a:uFillTx/>
                <a:latin typeface="Garamond" panose="02020404030301010803"/>
                <a:ea typeface="+mn-ea"/>
                <a:cs typeface="+mn-cs"/>
              </a:rPr>
              <a:t>*</a:t>
            </a:r>
          </a:p>
        </p:txBody>
      </p:sp>
    </p:spTree>
    <p:extLst>
      <p:ext uri="{BB962C8B-B14F-4D97-AF65-F5344CB8AC3E}">
        <p14:creationId xmlns:p14="http://schemas.microsoft.com/office/powerpoint/2010/main" val="60734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4" grpId="0"/>
      <p:bldP spid="2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Placeholder 5"/>
          <p:cNvGraphicFramePr>
            <a:graphicFrameLocks noGrp="1"/>
          </p:cNvGraphicFramePr>
          <p:nvPr>
            <p:ph type="chart" sz="quarter" idx="10"/>
          </p:nvPr>
        </p:nvGraphicFramePr>
        <p:xfrm>
          <a:off x="1612674" y="1922930"/>
          <a:ext cx="9556069" cy="402113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rot="16200000">
            <a:off x="-452433" y="2993108"/>
            <a:ext cx="33005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a:ea typeface="+mn-ea"/>
                <a:cs typeface="+mn-cs"/>
              </a:rPr>
              <a:t>Likert Scale Ratings</a:t>
            </a:r>
          </a:p>
        </p:txBody>
      </p:sp>
      <p:sp>
        <p:nvSpPr>
          <p:cNvPr id="3" name="TextBox 2"/>
          <p:cNvSpPr txBox="1"/>
          <p:nvPr/>
        </p:nvSpPr>
        <p:spPr>
          <a:xfrm>
            <a:off x="8882742" y="3943577"/>
            <a:ext cx="16328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aramond" panose="02020404030301010803"/>
                <a:ea typeface="+mn-ea"/>
                <a:cs typeface="+mn-cs"/>
              </a:rPr>
              <a:t>Range 2-7</a:t>
            </a:r>
          </a:p>
        </p:txBody>
      </p:sp>
      <p:sp>
        <p:nvSpPr>
          <p:cNvPr id="7" name="TextBox 6"/>
          <p:cNvSpPr txBox="1"/>
          <p:nvPr/>
        </p:nvSpPr>
        <p:spPr>
          <a:xfrm>
            <a:off x="4288971" y="3917558"/>
            <a:ext cx="16328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aramond" panose="02020404030301010803"/>
                <a:ea typeface="+mn-ea"/>
                <a:cs typeface="+mn-cs"/>
              </a:rPr>
              <a:t>Range 4-7</a:t>
            </a:r>
          </a:p>
        </p:txBody>
      </p:sp>
      <p:sp>
        <p:nvSpPr>
          <p:cNvPr id="8" name="TextBox 7"/>
          <p:cNvSpPr txBox="1"/>
          <p:nvPr/>
        </p:nvSpPr>
        <p:spPr>
          <a:xfrm>
            <a:off x="2971800" y="3907713"/>
            <a:ext cx="16328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aramond" panose="02020404030301010803"/>
                <a:ea typeface="+mn-ea"/>
                <a:cs typeface="+mn-cs"/>
              </a:rPr>
              <a:t>Range 1-7</a:t>
            </a:r>
          </a:p>
        </p:txBody>
      </p:sp>
      <p:sp>
        <p:nvSpPr>
          <p:cNvPr id="9" name="TextBox 8"/>
          <p:cNvSpPr txBox="1"/>
          <p:nvPr/>
        </p:nvSpPr>
        <p:spPr>
          <a:xfrm>
            <a:off x="7565571" y="3933498"/>
            <a:ext cx="16328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aramond" panose="02020404030301010803"/>
                <a:ea typeface="+mn-ea"/>
                <a:cs typeface="+mn-cs"/>
              </a:rPr>
              <a:t>Range 6-7</a:t>
            </a:r>
          </a:p>
        </p:txBody>
      </p:sp>
      <p:sp>
        <p:nvSpPr>
          <p:cNvPr id="10" name="Title 1">
            <a:extLst>
              <a:ext uri="{FF2B5EF4-FFF2-40B4-BE49-F238E27FC236}">
                <a16:creationId xmlns:a16="http://schemas.microsoft.com/office/drawing/2014/main" id="{090A5C08-04E7-B645-BFFF-7CF13ACC2626}"/>
              </a:ext>
            </a:extLst>
          </p:cNvPr>
          <p:cNvSpPr txBox="1">
            <a:spLocks/>
          </p:cNvSpPr>
          <p:nvPr/>
        </p:nvSpPr>
        <p:spPr>
          <a:xfrm>
            <a:off x="664028" y="29177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baseline="0">
                <a:solidFill>
                  <a:schemeClr val="accent5"/>
                </a:solidFill>
                <a:latin typeface="Goudy Oldstyle Std Regular"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BC4800"/>
                </a:solidFill>
                <a:effectLst/>
                <a:uLnTx/>
                <a:uFillTx/>
                <a:latin typeface="Goudy Oldstyle Std Regular" charset="0"/>
                <a:ea typeface="+mj-ea"/>
                <a:cs typeface="+mj-cs"/>
              </a:rPr>
              <a:t>Acceptability (n=16)</a:t>
            </a:r>
          </a:p>
        </p:txBody>
      </p:sp>
      <p:sp>
        <p:nvSpPr>
          <p:cNvPr id="12" name="TextBox 11">
            <a:extLst>
              <a:ext uri="{FF2B5EF4-FFF2-40B4-BE49-F238E27FC236}">
                <a16:creationId xmlns:a16="http://schemas.microsoft.com/office/drawing/2014/main" id="{E45A8F8C-5735-634A-9718-B8017A9EE032}"/>
              </a:ext>
            </a:extLst>
          </p:cNvPr>
          <p:cNvSpPr txBox="1"/>
          <p:nvPr/>
        </p:nvSpPr>
        <p:spPr>
          <a:xfrm>
            <a:off x="2286395" y="3307627"/>
            <a:ext cx="94887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a:ea typeface="+mn-ea"/>
                <a:cs typeface="+mn-cs"/>
              </a:rPr>
              <a:t>60% satisfied</a:t>
            </a:r>
          </a:p>
        </p:txBody>
      </p:sp>
      <p:sp>
        <p:nvSpPr>
          <p:cNvPr id="13" name="TextBox 12">
            <a:extLst>
              <a:ext uri="{FF2B5EF4-FFF2-40B4-BE49-F238E27FC236}">
                <a16:creationId xmlns:a16="http://schemas.microsoft.com/office/drawing/2014/main" id="{9ECA3409-A279-7C41-BB75-4DDD10A77AFF}"/>
              </a:ext>
            </a:extLst>
          </p:cNvPr>
          <p:cNvSpPr txBox="1"/>
          <p:nvPr/>
        </p:nvSpPr>
        <p:spPr>
          <a:xfrm>
            <a:off x="4914898" y="3246035"/>
            <a:ext cx="94887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a:ea typeface="+mn-ea"/>
                <a:cs typeface="+mn-cs"/>
              </a:rPr>
              <a:t>86% satisfied</a:t>
            </a:r>
          </a:p>
        </p:txBody>
      </p:sp>
      <p:sp>
        <p:nvSpPr>
          <p:cNvPr id="14" name="TextBox 13">
            <a:extLst>
              <a:ext uri="{FF2B5EF4-FFF2-40B4-BE49-F238E27FC236}">
                <a16:creationId xmlns:a16="http://schemas.microsoft.com/office/drawing/2014/main" id="{FFF0314F-4BC2-3147-90DF-002E1D394C2E}"/>
              </a:ext>
            </a:extLst>
          </p:cNvPr>
          <p:cNvSpPr txBox="1"/>
          <p:nvPr/>
        </p:nvSpPr>
        <p:spPr>
          <a:xfrm>
            <a:off x="8831773" y="3314816"/>
            <a:ext cx="1420359"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a:ea typeface="+mn-ea"/>
                <a:cs typeface="+mn-cs"/>
              </a:rPr>
              <a:t>86% would recommend</a:t>
            </a:r>
          </a:p>
        </p:txBody>
      </p:sp>
      <p:sp>
        <p:nvSpPr>
          <p:cNvPr id="15" name="TextBox 14">
            <a:extLst>
              <a:ext uri="{FF2B5EF4-FFF2-40B4-BE49-F238E27FC236}">
                <a16:creationId xmlns:a16="http://schemas.microsoft.com/office/drawing/2014/main" id="{E0CD1D17-93CB-5344-B579-D71A940E87A7}"/>
              </a:ext>
            </a:extLst>
          </p:cNvPr>
          <p:cNvSpPr txBox="1"/>
          <p:nvPr/>
        </p:nvSpPr>
        <p:spPr>
          <a:xfrm>
            <a:off x="7336177" y="3022446"/>
            <a:ext cx="1420359"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a:ea typeface="+mn-ea"/>
                <a:cs typeface="+mn-cs"/>
              </a:rPr>
              <a:t>100% would recommend</a:t>
            </a:r>
          </a:p>
        </p:txBody>
      </p:sp>
    </p:spTree>
    <p:extLst>
      <p:ext uri="{BB962C8B-B14F-4D97-AF65-F5344CB8AC3E}">
        <p14:creationId xmlns:p14="http://schemas.microsoft.com/office/powerpoint/2010/main" val="410743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034" y="286604"/>
            <a:ext cx="9732580" cy="1450757"/>
          </a:xfrm>
        </p:spPr>
        <p:txBody>
          <a:bodyPr>
            <a:normAutofit/>
          </a:bodyPr>
          <a:lstStyle/>
          <a:p>
            <a:r>
              <a:rPr lang="en-US" dirty="0"/>
              <a:t>Common areas of concern:</a:t>
            </a:r>
            <a:br>
              <a:rPr lang="en-US" dirty="0"/>
            </a:br>
            <a:r>
              <a:rPr lang="en-US" dirty="0"/>
              <a:t>Population health </a:t>
            </a:r>
            <a:r>
              <a:rPr lang="en-US" sz="1600" dirty="0"/>
              <a:t>(Fine et al., 2004; Liu et al., 2013). </a:t>
            </a:r>
            <a:br>
              <a:rPr lang="en-US" sz="1600" dirty="0"/>
            </a:br>
            <a:endParaRPr lang="en-US" sz="1600" dirty="0"/>
          </a:p>
        </p:txBody>
      </p:sp>
      <p:graphicFrame>
        <p:nvGraphicFramePr>
          <p:cNvPr id="5" name="Content Placeholder 2">
            <a:extLst>
              <a:ext uri="{FF2B5EF4-FFF2-40B4-BE49-F238E27FC236}">
                <a16:creationId xmlns:a16="http://schemas.microsoft.com/office/drawing/2014/main" id="{49F6408B-9BD1-4919-AD0B-3007434E3583}"/>
              </a:ext>
            </a:extLst>
          </p:cNvPr>
          <p:cNvGraphicFramePr>
            <a:graphicFrameLocks noGrp="1"/>
          </p:cNvGraphicFramePr>
          <p:nvPr>
            <p:ph idx="1"/>
          </p:nvPr>
        </p:nvGraphicFramePr>
        <p:xfrm>
          <a:off x="2346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71514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CAEA84-7576-CD4E-A44D-22257EE6C440}"/>
              </a:ext>
            </a:extLst>
          </p:cNvPr>
          <p:cNvSpPr>
            <a:spLocks noGrp="1"/>
          </p:cNvSpPr>
          <p:nvPr>
            <p:ph type="title"/>
          </p:nvPr>
        </p:nvSpPr>
        <p:spPr/>
        <p:txBody>
          <a:bodyPr/>
          <a:lstStyle/>
          <a:p>
            <a:r>
              <a:rPr lang="en-US" dirty="0">
                <a:solidFill>
                  <a:srgbClr val="5B9383"/>
                </a:solidFill>
              </a:rPr>
              <a:t>Feasibility of FACT &amp; Pilot</a:t>
            </a:r>
          </a:p>
        </p:txBody>
      </p:sp>
      <p:sp>
        <p:nvSpPr>
          <p:cNvPr id="5" name="Content Placeholder 4">
            <a:extLst>
              <a:ext uri="{FF2B5EF4-FFF2-40B4-BE49-F238E27FC236}">
                <a16:creationId xmlns:a16="http://schemas.microsoft.com/office/drawing/2014/main" id="{EEFF3CB1-325F-6440-9714-3502F90A8381}"/>
              </a:ext>
            </a:extLst>
          </p:cNvPr>
          <p:cNvSpPr>
            <a:spLocks noGrp="1"/>
          </p:cNvSpPr>
          <p:nvPr>
            <p:ph idx="1"/>
          </p:nvPr>
        </p:nvSpPr>
        <p:spPr/>
        <p:txBody>
          <a:bodyPr/>
          <a:lstStyle/>
          <a:p>
            <a:pPr marL="285750" indent="-285750">
              <a:buFont typeface="Arial" panose="020B0604020202020204" pitchFamily="34" charset="0"/>
              <a:buChar char="•"/>
            </a:pPr>
            <a:r>
              <a:rPr lang="en-US" dirty="0"/>
              <a:t>Fidelity: 10% of audio recordings reviewed by external consultant &amp; rated 100% for fidelity </a:t>
            </a:r>
          </a:p>
          <a:p>
            <a:pPr marL="285750" indent="-285750">
              <a:buFont typeface="Arial" panose="020B0604020202020204" pitchFamily="34" charset="0"/>
              <a:buChar char="•"/>
            </a:pPr>
            <a:r>
              <a:rPr lang="en-US" dirty="0"/>
              <a:t>Recruitment: </a:t>
            </a:r>
            <a:r>
              <a:rPr lang="en-US" i="1" dirty="0"/>
              <a:t>43% of goal  </a:t>
            </a:r>
            <a:r>
              <a:rPr lang="en-US" dirty="0">
                <a:sym typeface="Wingdings" pitchFamily="2" charset="2"/>
              </a:rPr>
              <a:t></a:t>
            </a:r>
            <a:endParaRPr lang="en-US" dirty="0"/>
          </a:p>
          <a:p>
            <a:pPr marL="285750" indent="-285750">
              <a:buFont typeface="Arial" panose="020B0604020202020204" pitchFamily="34" charset="0"/>
              <a:buChar char="•"/>
            </a:pPr>
            <a:r>
              <a:rPr lang="en-US" dirty="0"/>
              <a:t>Retention: </a:t>
            </a:r>
          </a:p>
          <a:p>
            <a:pPr marL="742950" lvl="1" indent="-285750">
              <a:buFont typeface="Arial" panose="020B0604020202020204" pitchFamily="34" charset="0"/>
              <a:buChar char="•"/>
            </a:pPr>
            <a:r>
              <a:rPr lang="en-US" i="1" dirty="0"/>
              <a:t>Before intervention: </a:t>
            </a:r>
            <a:r>
              <a:rPr lang="en-US" dirty="0"/>
              <a:t>-1 FACT participant</a:t>
            </a:r>
          </a:p>
          <a:p>
            <a:pPr marL="742950" lvl="1" indent="-285750">
              <a:buFont typeface="Arial" panose="020B0604020202020204" pitchFamily="34" charset="0"/>
              <a:buChar char="•"/>
            </a:pPr>
            <a:r>
              <a:rPr lang="en-US" i="1" dirty="0"/>
              <a:t>During intervention: </a:t>
            </a:r>
            <a:r>
              <a:rPr lang="en-US" dirty="0"/>
              <a:t>NO drop-outs in either arm</a:t>
            </a:r>
          </a:p>
          <a:p>
            <a:pPr marL="742950" lvl="1" indent="-285750">
              <a:buFont typeface="Arial" panose="020B0604020202020204" pitchFamily="34" charset="0"/>
              <a:buChar char="•"/>
            </a:pPr>
            <a:r>
              <a:rPr lang="en-US" i="1" dirty="0"/>
              <a:t>At Booster visit: </a:t>
            </a:r>
            <a:r>
              <a:rPr lang="en-US" dirty="0"/>
              <a:t>-2 FACT participants </a:t>
            </a:r>
          </a:p>
          <a:p>
            <a:pPr marL="742950" lvl="1" indent="-285750">
              <a:buFont typeface="Arial" panose="020B0604020202020204" pitchFamily="34" charset="0"/>
              <a:buChar char="•"/>
            </a:pPr>
            <a:r>
              <a:rPr lang="en-US" i="1" dirty="0"/>
              <a:t>At 6-mo f/u assessment: </a:t>
            </a:r>
            <a:r>
              <a:rPr lang="en-US" dirty="0"/>
              <a:t>83% FACT &amp; 100% E-TAU participants</a:t>
            </a:r>
          </a:p>
          <a:p>
            <a:endParaRPr lang="en-US" dirty="0"/>
          </a:p>
        </p:txBody>
      </p:sp>
    </p:spTree>
    <p:extLst>
      <p:ext uri="{BB962C8B-B14F-4D97-AF65-F5344CB8AC3E}">
        <p14:creationId xmlns:p14="http://schemas.microsoft.com/office/powerpoint/2010/main" val="13175034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Results: Qualitative Findings</a:t>
            </a:r>
          </a:p>
        </p:txBody>
      </p:sp>
      <p:pic>
        <p:nvPicPr>
          <p:cNvPr id="3" name="Picture 2">
            <a:extLst>
              <a:ext uri="{FF2B5EF4-FFF2-40B4-BE49-F238E27FC236}">
                <a16:creationId xmlns:a16="http://schemas.microsoft.com/office/drawing/2014/main" id="{028BC701-7B3E-A343-B9E4-51949817D5C7}"/>
              </a:ext>
            </a:extLst>
          </p:cNvPr>
          <p:cNvPicPr>
            <a:picLocks noChangeAspect="1"/>
          </p:cNvPicPr>
          <p:nvPr/>
        </p:nvPicPr>
        <p:blipFill>
          <a:blip r:embed="rId3"/>
          <a:stretch>
            <a:fillRect/>
          </a:stretch>
        </p:blipFill>
        <p:spPr>
          <a:xfrm>
            <a:off x="279400" y="6248400"/>
            <a:ext cx="558800" cy="431800"/>
          </a:xfrm>
          <a:prstGeom prst="rect">
            <a:avLst/>
          </a:prstGeom>
        </p:spPr>
      </p:pic>
      <p:sp>
        <p:nvSpPr>
          <p:cNvPr id="4" name="Text Placeholder 3">
            <a:extLst>
              <a:ext uri="{FF2B5EF4-FFF2-40B4-BE49-F238E27FC236}">
                <a16:creationId xmlns:a16="http://schemas.microsoft.com/office/drawing/2014/main" id="{37C811E4-4D35-C54A-80C3-6F6204F65A83}"/>
              </a:ext>
            </a:extLst>
          </p:cNvPr>
          <p:cNvSpPr txBox="1">
            <a:spLocks/>
          </p:cNvSpPr>
          <p:nvPr/>
        </p:nvSpPr>
        <p:spPr>
          <a:xfrm>
            <a:off x="647700" y="6259527"/>
            <a:ext cx="1371600" cy="409546"/>
          </a:xfrm>
          <a:prstGeom prst="rect">
            <a:avLst/>
          </a:prstGeom>
        </p:spPr>
        <p:txBody>
          <a:bodyPr vert="horz" lIns="91440" tIns="45720" rIns="91440" bIns="45720" rtlCol="0" anchor="b" anchorCtr="0">
            <a:noAutofit/>
          </a:bodyPr>
          <a:lstStyle>
            <a:lvl1pPr marL="0" indent="0" algn="l" defTabSz="685800" rtl="0" eaLnBrk="1" latinLnBrk="0" hangingPunct="1">
              <a:lnSpc>
                <a:spcPct val="90000"/>
              </a:lnSpc>
              <a:spcBef>
                <a:spcPts val="0"/>
              </a:spcBef>
              <a:buFont typeface="Arial"/>
              <a:buNone/>
              <a:defRPr sz="6000" b="0" i="0" kern="1200" baseline="0">
                <a:solidFill>
                  <a:schemeClr val="bg1"/>
                </a:solidFill>
                <a:latin typeface="Goudy Oldstyle Std Regular" charset="0"/>
                <a:ea typeface="+mn-ea"/>
                <a:cs typeface="+mn-cs"/>
              </a:defRPr>
            </a:lvl1pPr>
            <a:lvl2pPr marL="342900" indent="0" algn="l" defTabSz="685800" rtl="0" eaLnBrk="1" latinLnBrk="0" hangingPunct="1">
              <a:lnSpc>
                <a:spcPct val="90000"/>
              </a:lnSpc>
              <a:spcBef>
                <a:spcPts val="375"/>
              </a:spcBef>
              <a:buFont typeface="Arial"/>
              <a:buNone/>
              <a:defRPr sz="1800" b="0" i="0" kern="1200">
                <a:solidFill>
                  <a:schemeClr val="tx2"/>
                </a:solidFill>
                <a:latin typeface="Goudy Oldstyle Std Regular" charset="0"/>
                <a:ea typeface="+mn-ea"/>
                <a:cs typeface="+mn-cs"/>
              </a:defRPr>
            </a:lvl2pPr>
            <a:lvl3pPr marL="685800" indent="0" algn="l" defTabSz="685800" rtl="0" eaLnBrk="1" latinLnBrk="0" hangingPunct="1">
              <a:lnSpc>
                <a:spcPct val="90000"/>
              </a:lnSpc>
              <a:spcBef>
                <a:spcPts val="375"/>
              </a:spcBef>
              <a:buFont typeface="Arial"/>
              <a:buNone/>
              <a:defRPr sz="1500" b="0" i="0" kern="1200">
                <a:solidFill>
                  <a:schemeClr val="tx2"/>
                </a:solidFill>
                <a:latin typeface="Goudy Oldstyle Std Regular" charset="0"/>
                <a:ea typeface="+mn-ea"/>
                <a:cs typeface="+mn-cs"/>
              </a:defRPr>
            </a:lvl3pPr>
            <a:lvl4pPr marL="10287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4pPr>
            <a:lvl5pPr marL="13716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0000"/>
                </a:solidFill>
                <a:effectLst/>
                <a:uLnTx/>
                <a:uFillTx/>
                <a:latin typeface="Goudy Oldstyle Std Regular" charset="0"/>
                <a:ea typeface="+mn-ea"/>
                <a:cs typeface="+mn-cs"/>
              </a:rPr>
              <a:t>@</a:t>
            </a:r>
            <a:r>
              <a:rPr kumimoji="0" lang="en-US" sz="2000" b="0" i="0" u="none" strike="noStrike" kern="1200" cap="none" spc="0" normalizeH="0" baseline="0" noProof="0" dirty="0" err="1">
                <a:ln>
                  <a:noFill/>
                </a:ln>
                <a:solidFill>
                  <a:srgbClr val="000000"/>
                </a:solidFill>
                <a:effectLst/>
                <a:uLnTx/>
                <a:uFillTx/>
                <a:latin typeface="Goudy Oldstyle Std Regular" charset="0"/>
                <a:ea typeface="+mn-ea"/>
                <a:cs typeface="+mn-cs"/>
              </a:rPr>
              <a:t>DrKatieK</a:t>
            </a:r>
            <a:endParaRPr kumimoji="0" lang="en-US" sz="2000" b="0" i="0" u="none" strike="noStrike" kern="1200" cap="none" spc="0" normalizeH="0" baseline="0" noProof="0" dirty="0">
              <a:ln>
                <a:noFill/>
              </a:ln>
              <a:solidFill>
                <a:srgbClr val="000000"/>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26705872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Best/Most Likable Features of FACT </a:t>
            </a:r>
          </a:p>
        </p:txBody>
      </p:sp>
      <p:sp>
        <p:nvSpPr>
          <p:cNvPr id="5" name="Content Placeholder 4"/>
          <p:cNvSpPr>
            <a:spLocks noGrp="1"/>
          </p:cNvSpPr>
          <p:nvPr>
            <p:ph sz="half" idx="2"/>
          </p:nvPr>
        </p:nvSpPr>
        <p:spPr>
          <a:xfrm>
            <a:off x="223023" y="2341756"/>
            <a:ext cx="10968717" cy="4237463"/>
          </a:xfrm>
        </p:spPr>
        <p:txBody>
          <a:bodyPr>
            <a:normAutofit/>
          </a:bodyPr>
          <a:lstStyle/>
          <a:p>
            <a:pPr marL="342900" indent="-342900">
              <a:buFont typeface="Arial" charset="0"/>
              <a:buChar char="•"/>
            </a:pPr>
            <a:r>
              <a:rPr lang="en-US" i="1" dirty="0">
                <a:solidFill>
                  <a:schemeClr val="tx1"/>
                </a:solidFill>
              </a:rPr>
              <a:t>Learned to live with pain</a:t>
            </a:r>
          </a:p>
          <a:p>
            <a:pPr marL="800100" lvl="1" indent="-342900">
              <a:buFont typeface="Arial" charset="0"/>
              <a:buChar char="•"/>
            </a:pPr>
            <a:r>
              <a:rPr lang="en-US" dirty="0">
                <a:solidFill>
                  <a:schemeClr val="tx1"/>
                </a:solidFill>
              </a:rPr>
              <a:t>The matrix – quite often, they [classes] were educational and revealing – about how I was thinking about handling the pain.</a:t>
            </a:r>
            <a:r>
              <a:rPr lang="en-US" dirty="0"/>
              <a:t>. </a:t>
            </a:r>
          </a:p>
          <a:p>
            <a:pPr marL="342900" indent="-342900">
              <a:buFont typeface="Arial" charset="0"/>
              <a:buChar char="•"/>
            </a:pPr>
            <a:r>
              <a:rPr lang="en-US" i="1" dirty="0">
                <a:solidFill>
                  <a:schemeClr val="tx1"/>
                </a:solidFill>
              </a:rPr>
              <a:t>Small group</a:t>
            </a:r>
            <a:r>
              <a:rPr lang="en-US" dirty="0"/>
              <a:t> </a:t>
            </a:r>
          </a:p>
          <a:p>
            <a:pPr marL="800100" lvl="1" indent="-342900">
              <a:buFont typeface="Arial" charset="0"/>
              <a:buChar char="•"/>
            </a:pPr>
            <a:r>
              <a:rPr lang="en-US" dirty="0"/>
              <a:t>Like that it was just 2 people in the class—more intimate/ personalized/ customized</a:t>
            </a:r>
            <a:endParaRPr lang="en-US" i="1" dirty="0">
              <a:solidFill>
                <a:schemeClr val="tx1"/>
              </a:solidFill>
            </a:endParaRPr>
          </a:p>
          <a:p>
            <a:pPr marL="342900" indent="-342900">
              <a:buFont typeface="Arial" charset="0"/>
              <a:buChar char="•"/>
            </a:pPr>
            <a:r>
              <a:rPr lang="en-US" i="1" dirty="0">
                <a:solidFill>
                  <a:schemeClr val="tx1"/>
                </a:solidFill>
              </a:rPr>
              <a:t>Mindfulness/meditation</a:t>
            </a:r>
            <a:r>
              <a:rPr lang="en-US" dirty="0"/>
              <a:t> </a:t>
            </a:r>
          </a:p>
          <a:p>
            <a:pPr marL="800100" lvl="1" indent="-342900">
              <a:buFont typeface="Arial" charset="0"/>
              <a:buChar char="•"/>
            </a:pPr>
            <a:r>
              <a:rPr lang="en-US" dirty="0"/>
              <a:t>Trying to focus on other things other than the pain – breathe, meditate, all of it.</a:t>
            </a:r>
          </a:p>
          <a:p>
            <a:endParaRPr lang="en-US" dirty="0"/>
          </a:p>
        </p:txBody>
      </p:sp>
    </p:spTree>
    <p:extLst>
      <p:ext uri="{BB962C8B-B14F-4D97-AF65-F5344CB8AC3E}">
        <p14:creationId xmlns:p14="http://schemas.microsoft.com/office/powerpoint/2010/main" val="18313860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Worst/most disliked features  </a:t>
            </a:r>
          </a:p>
        </p:txBody>
      </p:sp>
      <p:sp>
        <p:nvSpPr>
          <p:cNvPr id="10" name="Content Placeholder 4"/>
          <p:cNvSpPr>
            <a:spLocks noGrp="1"/>
          </p:cNvSpPr>
          <p:nvPr>
            <p:ph sz="half" idx="2"/>
          </p:nvPr>
        </p:nvSpPr>
        <p:spPr>
          <a:xfrm>
            <a:off x="614124" y="2083210"/>
            <a:ext cx="11131407" cy="4237463"/>
          </a:xfrm>
        </p:spPr>
        <p:txBody>
          <a:bodyPr>
            <a:normAutofit/>
          </a:bodyPr>
          <a:lstStyle/>
          <a:p>
            <a:pPr marL="342900" indent="-342900">
              <a:buFont typeface="Arial" charset="0"/>
              <a:buChar char="•"/>
            </a:pPr>
            <a:r>
              <a:rPr lang="en-US" i="1" dirty="0">
                <a:solidFill>
                  <a:schemeClr val="tx1"/>
                </a:solidFill>
              </a:rPr>
              <a:t>Paperwork and measures</a:t>
            </a:r>
          </a:p>
          <a:p>
            <a:pPr marL="800100" lvl="1" indent="-342900">
              <a:buFont typeface="Arial" charset="0"/>
              <a:buChar char="•"/>
            </a:pPr>
            <a:r>
              <a:rPr lang="en-US" dirty="0">
                <a:solidFill>
                  <a:schemeClr val="tx1"/>
                </a:solidFill>
              </a:rPr>
              <a:t> Filling out the forms every time</a:t>
            </a:r>
          </a:p>
          <a:p>
            <a:pPr marL="342900" indent="-342900">
              <a:buFont typeface="Arial" charset="0"/>
              <a:buChar char="•"/>
            </a:pPr>
            <a:r>
              <a:rPr lang="en-US" i="1" dirty="0">
                <a:solidFill>
                  <a:schemeClr val="tx1"/>
                </a:solidFill>
              </a:rPr>
              <a:t>Wanted greater dose</a:t>
            </a:r>
          </a:p>
          <a:p>
            <a:pPr marL="800100" lvl="1" indent="-342900">
              <a:buFont typeface="Arial" charset="0"/>
              <a:buChar char="•"/>
            </a:pPr>
            <a:r>
              <a:rPr lang="en-US" dirty="0"/>
              <a:t>I wish I could have done more sessions. Need more practicing, more sessions. </a:t>
            </a:r>
          </a:p>
          <a:p>
            <a:pPr marL="342900" indent="-342900">
              <a:buFont typeface="Arial" charset="0"/>
              <a:buChar char="•"/>
            </a:pPr>
            <a:r>
              <a:rPr lang="en-US" i="1" dirty="0"/>
              <a:t>Nothing</a:t>
            </a:r>
          </a:p>
          <a:p>
            <a:pPr marL="800100" lvl="1" indent="-342900">
              <a:buFont typeface="Arial" charset="0"/>
              <a:buChar char="•"/>
            </a:pPr>
            <a:r>
              <a:rPr lang="en-US" dirty="0"/>
              <a:t>There wasn’t really anything I disliked… it was good, the mental learning as well as doing</a:t>
            </a:r>
          </a:p>
        </p:txBody>
      </p:sp>
    </p:spTree>
    <p:extLst>
      <p:ext uri="{BB962C8B-B14F-4D97-AF65-F5344CB8AC3E}">
        <p14:creationId xmlns:p14="http://schemas.microsoft.com/office/powerpoint/2010/main" val="33810129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Changes in how think about or manage pain </a:t>
            </a:r>
          </a:p>
        </p:txBody>
      </p:sp>
      <p:sp>
        <p:nvSpPr>
          <p:cNvPr id="11" name="Content Placeholder 4"/>
          <p:cNvSpPr>
            <a:spLocks noGrp="1"/>
          </p:cNvSpPr>
          <p:nvPr>
            <p:ph sz="half" idx="2"/>
          </p:nvPr>
        </p:nvSpPr>
        <p:spPr>
          <a:xfrm>
            <a:off x="443677" y="2201249"/>
            <a:ext cx="11211703" cy="4237463"/>
          </a:xfrm>
        </p:spPr>
        <p:txBody>
          <a:bodyPr>
            <a:normAutofit/>
          </a:bodyPr>
          <a:lstStyle/>
          <a:p>
            <a:pPr marL="342900" indent="-342900">
              <a:buFont typeface="Arial" charset="0"/>
              <a:buChar char="•"/>
            </a:pPr>
            <a:r>
              <a:rPr lang="en-US" i="1" dirty="0">
                <a:solidFill>
                  <a:schemeClr val="tx1"/>
                </a:solidFill>
              </a:rPr>
              <a:t>Changed relationship with pain/how handle pain</a:t>
            </a:r>
          </a:p>
          <a:p>
            <a:pPr marL="800100" lvl="1" indent="-342900">
              <a:buFont typeface="Arial" charset="0"/>
              <a:buChar char="•"/>
            </a:pPr>
            <a:r>
              <a:rPr lang="en-US" dirty="0">
                <a:solidFill>
                  <a:schemeClr val="tx1"/>
                </a:solidFill>
              </a:rPr>
              <a:t>I know that pain isn’t always going to stop,... you can learn to live with it using techniques..... mind is a powerful thing, so if you can help your mind to believe it, you can do.</a:t>
            </a:r>
          </a:p>
          <a:p>
            <a:pPr marL="342900" indent="-342900">
              <a:buFont typeface="Arial" charset="0"/>
              <a:buChar char="•"/>
            </a:pPr>
            <a:r>
              <a:rPr lang="en-US" i="1" dirty="0">
                <a:solidFill>
                  <a:schemeClr val="tx1"/>
                </a:solidFill>
              </a:rPr>
              <a:t>Hope</a:t>
            </a:r>
          </a:p>
          <a:p>
            <a:pPr marL="800100" lvl="1" indent="-342900">
              <a:buFont typeface="Arial" charset="0"/>
              <a:buChar char="•"/>
            </a:pPr>
            <a:r>
              <a:rPr lang="en-US" dirty="0">
                <a:solidFill>
                  <a:schemeClr val="tx1"/>
                </a:solidFill>
              </a:rPr>
              <a:t>There is a next chapter…this wont go on forever… there are things I can do besides quit or give in.</a:t>
            </a:r>
          </a:p>
        </p:txBody>
      </p:sp>
    </p:spTree>
    <p:extLst>
      <p:ext uri="{BB962C8B-B14F-4D97-AF65-F5344CB8AC3E}">
        <p14:creationId xmlns:p14="http://schemas.microsoft.com/office/powerpoint/2010/main" val="36044927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Ways quality of life improved as a result of the changes made </a:t>
            </a:r>
          </a:p>
        </p:txBody>
      </p:sp>
      <p:sp>
        <p:nvSpPr>
          <p:cNvPr id="10" name="Content Placeholder 4"/>
          <p:cNvSpPr>
            <a:spLocks noGrp="1"/>
          </p:cNvSpPr>
          <p:nvPr>
            <p:ph sz="half" idx="2"/>
          </p:nvPr>
        </p:nvSpPr>
        <p:spPr>
          <a:xfrm>
            <a:off x="430799" y="2678582"/>
            <a:ext cx="11507915" cy="4237463"/>
          </a:xfrm>
        </p:spPr>
        <p:txBody>
          <a:bodyPr>
            <a:normAutofit/>
          </a:bodyPr>
          <a:lstStyle/>
          <a:p>
            <a:pPr marL="342900" indent="-342900">
              <a:buFont typeface="Arial" charset="0"/>
              <a:buChar char="•"/>
            </a:pPr>
            <a:r>
              <a:rPr lang="en-US" i="1" dirty="0">
                <a:solidFill>
                  <a:schemeClr val="tx1"/>
                </a:solidFill>
              </a:rPr>
              <a:t>Changed perspective</a:t>
            </a:r>
          </a:p>
          <a:p>
            <a:pPr marL="800100" lvl="1" indent="-342900">
              <a:buFont typeface="Arial" charset="0"/>
              <a:buChar char="•"/>
            </a:pPr>
            <a:r>
              <a:rPr lang="en-US" dirty="0">
                <a:solidFill>
                  <a:schemeClr val="tx1"/>
                </a:solidFill>
              </a:rPr>
              <a:t>I was able to stop dwelling on pain and stop being sorry for myself, was able to look at things clearer</a:t>
            </a:r>
          </a:p>
          <a:p>
            <a:pPr marL="342900" indent="-342900">
              <a:buFont typeface="Arial" charset="0"/>
              <a:buChar char="•"/>
            </a:pPr>
            <a:r>
              <a:rPr lang="en-US" i="1" dirty="0">
                <a:solidFill>
                  <a:schemeClr val="tx1"/>
                </a:solidFill>
              </a:rPr>
              <a:t>Acquisition of tools to help live with pain</a:t>
            </a:r>
          </a:p>
          <a:p>
            <a:pPr marL="800100" lvl="1" indent="-342900">
              <a:buFont typeface="Arial" charset="0"/>
              <a:buChar char="•"/>
            </a:pPr>
            <a:r>
              <a:rPr lang="en-US" dirty="0">
                <a:solidFill>
                  <a:schemeClr val="tx1"/>
                </a:solidFill>
              </a:rPr>
              <a:t>[mindfulness] Helped me get rid of the thought process I was in</a:t>
            </a:r>
          </a:p>
          <a:p>
            <a:pPr marL="342900" indent="-342900">
              <a:buFont typeface="Arial" charset="0"/>
              <a:buChar char="•"/>
            </a:pPr>
            <a:endParaRPr lang="en-US" i="1" dirty="0">
              <a:solidFill>
                <a:schemeClr val="tx1"/>
              </a:solidFill>
            </a:endParaRPr>
          </a:p>
        </p:txBody>
      </p:sp>
      <p:pic>
        <p:nvPicPr>
          <p:cNvPr id="7" name="Picture 6" descr="mage result for happy brain">
            <a:extLst>
              <a:ext uri="{FF2B5EF4-FFF2-40B4-BE49-F238E27FC236}">
                <a16:creationId xmlns:a16="http://schemas.microsoft.com/office/drawing/2014/main" id="{69802861-7FF7-E640-A87C-F51C52A279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230" b="6286"/>
          <a:stretch/>
        </p:blipFill>
        <p:spPr bwMode="auto">
          <a:xfrm>
            <a:off x="2400721" y="4797312"/>
            <a:ext cx="1216633" cy="1558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3830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299159" y="1148536"/>
            <a:ext cx="5470148" cy="366318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6" name="Rounded Rectangle 5"/>
          <p:cNvSpPr/>
          <p:nvPr/>
        </p:nvSpPr>
        <p:spPr>
          <a:xfrm>
            <a:off x="422693" y="1127136"/>
            <a:ext cx="5460469" cy="3684588"/>
          </a:xfrm>
          <a:prstGeom prst="roundRect">
            <a:avLst/>
          </a:prstGeom>
          <a:ln>
            <a:solidFill>
              <a:schemeClr val="bg1"/>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8" name="Text Placeholder 3"/>
          <p:cNvSpPr txBox="1">
            <a:spLocks/>
          </p:cNvSpPr>
          <p:nvPr/>
        </p:nvSpPr>
        <p:spPr>
          <a:xfrm>
            <a:off x="6499203" y="1174286"/>
            <a:ext cx="5157787" cy="823912"/>
          </a:xfrm>
          <a:prstGeom prst="rect">
            <a:avLst/>
          </a:prstGeom>
        </p:spPr>
        <p:txBody>
          <a:bodyPr/>
          <a:lstStyle>
            <a:lvl1pPr marL="0" indent="0" algn="l" defTabSz="914400" rtl="0" eaLnBrk="1" latinLnBrk="0" hangingPunct="1">
              <a:lnSpc>
                <a:spcPct val="90000"/>
              </a:lnSpc>
              <a:spcBef>
                <a:spcPts val="1000"/>
              </a:spcBef>
              <a:buFont typeface="Arial"/>
              <a:buNone/>
              <a:defRPr sz="2400" b="0" i="0" kern="1200">
                <a:solidFill>
                  <a:schemeClr val="tx2"/>
                </a:solidFill>
                <a:latin typeface="Goudy Oldstyle Std Regular" charset="0"/>
                <a:ea typeface="+mn-ea"/>
                <a:cs typeface="+mn-cs"/>
              </a:defRPr>
            </a:lvl1pPr>
            <a:lvl2pPr marL="457200" indent="0" algn="l" defTabSz="914400" rtl="0" eaLnBrk="1" latinLnBrk="0" hangingPunct="1">
              <a:lnSpc>
                <a:spcPct val="90000"/>
              </a:lnSpc>
              <a:spcBef>
                <a:spcPts val="500"/>
              </a:spcBef>
              <a:buFont typeface="Arial"/>
              <a:buNone/>
              <a:defRPr sz="2400" b="0" i="0" kern="1200">
                <a:solidFill>
                  <a:schemeClr val="tx2"/>
                </a:solidFill>
                <a:latin typeface="Goudy Oldstyle Std Regular" charset="0"/>
                <a:ea typeface="+mn-ea"/>
                <a:cs typeface="+mn-cs"/>
              </a:defRPr>
            </a:lvl2pPr>
            <a:lvl3pPr marL="914400" indent="0" algn="l" defTabSz="914400" rtl="0" eaLnBrk="1" latinLnBrk="0" hangingPunct="1">
              <a:lnSpc>
                <a:spcPct val="90000"/>
              </a:lnSpc>
              <a:spcBef>
                <a:spcPts val="500"/>
              </a:spcBef>
              <a:buFont typeface="Arial"/>
              <a:buNone/>
              <a:defRPr sz="2000" b="0" i="0" kern="1200">
                <a:solidFill>
                  <a:schemeClr val="tx2"/>
                </a:solidFill>
                <a:latin typeface="Goudy Oldstyle Std Regular" charset="0"/>
                <a:ea typeface="+mn-ea"/>
                <a:cs typeface="+mn-cs"/>
              </a:defRPr>
            </a:lvl3pPr>
            <a:lvl4pPr marL="1371600" indent="0" algn="l" defTabSz="914400" rtl="0" eaLnBrk="1" latinLnBrk="0" hangingPunct="1">
              <a:lnSpc>
                <a:spcPct val="90000"/>
              </a:lnSpc>
              <a:spcBef>
                <a:spcPts val="500"/>
              </a:spcBef>
              <a:buFont typeface="Arial"/>
              <a:buNone/>
              <a:defRPr sz="1800" b="0" i="0" kern="1200">
                <a:solidFill>
                  <a:schemeClr val="tx2"/>
                </a:solidFill>
                <a:latin typeface="Goudy Oldstyle Std Regular" charset="0"/>
                <a:ea typeface="+mn-ea"/>
                <a:cs typeface="+mn-cs"/>
              </a:defRPr>
            </a:lvl4pPr>
            <a:lvl5pPr marL="1828800" indent="0" algn="l" defTabSz="914400" rtl="0" eaLnBrk="1" latinLnBrk="0" hangingPunct="1">
              <a:lnSpc>
                <a:spcPct val="90000"/>
              </a:lnSpc>
              <a:spcBef>
                <a:spcPts val="500"/>
              </a:spcBef>
              <a:buFont typeface="Arial"/>
              <a:buNone/>
              <a:defRPr sz="1800" b="0" i="0" kern="1200">
                <a:solidFill>
                  <a:schemeClr val="tx2"/>
                </a:solidFill>
                <a:latin typeface="Goudy Oldstyle Std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srgbClr val="FFFFFF"/>
                </a:solidFill>
                <a:effectLst/>
                <a:uLnTx/>
                <a:uFillTx/>
                <a:latin typeface="Goudy Oldstyle Std Regular" charset="0"/>
                <a:ea typeface="+mn-ea"/>
                <a:cs typeface="+mn-cs"/>
              </a:rPr>
              <a:t>Limitations/Challenges</a:t>
            </a:r>
          </a:p>
        </p:txBody>
      </p:sp>
      <p:sp>
        <p:nvSpPr>
          <p:cNvPr id="12" name="Content Placeholder 2"/>
          <p:cNvSpPr txBox="1">
            <a:spLocks/>
          </p:cNvSpPr>
          <p:nvPr/>
        </p:nvSpPr>
        <p:spPr>
          <a:xfrm>
            <a:off x="2293146" y="4811724"/>
            <a:ext cx="7892254" cy="1967548"/>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a:buNone/>
              <a:defRPr sz="2400" b="0" i="0" kern="1200">
                <a:solidFill>
                  <a:schemeClr val="tx2"/>
                </a:solidFill>
                <a:latin typeface="Goudy Oldstyle Std Regular" charset="0"/>
                <a:ea typeface="+mn-ea"/>
                <a:cs typeface="+mn-cs"/>
              </a:defRPr>
            </a:lvl1pPr>
            <a:lvl2pPr marL="457200" indent="0" algn="l" defTabSz="914400" rtl="0" eaLnBrk="1" latinLnBrk="0" hangingPunct="1">
              <a:lnSpc>
                <a:spcPct val="90000"/>
              </a:lnSpc>
              <a:spcBef>
                <a:spcPts val="500"/>
              </a:spcBef>
              <a:buFont typeface="Arial"/>
              <a:buNone/>
              <a:defRPr sz="2400" b="0" i="0" kern="1200">
                <a:solidFill>
                  <a:schemeClr val="tx2"/>
                </a:solidFill>
                <a:latin typeface="Goudy Oldstyle Std Regular" charset="0"/>
                <a:ea typeface="+mn-ea"/>
                <a:cs typeface="+mn-cs"/>
              </a:defRPr>
            </a:lvl2pPr>
            <a:lvl3pPr marL="914400" indent="0" algn="l" defTabSz="914400" rtl="0" eaLnBrk="1" latinLnBrk="0" hangingPunct="1">
              <a:lnSpc>
                <a:spcPct val="90000"/>
              </a:lnSpc>
              <a:spcBef>
                <a:spcPts val="500"/>
              </a:spcBef>
              <a:buFont typeface="Arial"/>
              <a:buNone/>
              <a:defRPr sz="2000" b="0" i="0" kern="1200">
                <a:solidFill>
                  <a:schemeClr val="tx2"/>
                </a:solidFill>
                <a:latin typeface="Goudy Oldstyle Std Regular" charset="0"/>
                <a:ea typeface="+mn-ea"/>
                <a:cs typeface="+mn-cs"/>
              </a:defRPr>
            </a:lvl3pPr>
            <a:lvl4pPr marL="1371600" indent="0" algn="l" defTabSz="914400" rtl="0" eaLnBrk="1" latinLnBrk="0" hangingPunct="1">
              <a:lnSpc>
                <a:spcPct val="90000"/>
              </a:lnSpc>
              <a:spcBef>
                <a:spcPts val="500"/>
              </a:spcBef>
              <a:buFont typeface="Arial"/>
              <a:buNone/>
              <a:defRPr sz="1800" b="0" i="0" kern="1200">
                <a:solidFill>
                  <a:schemeClr val="tx2"/>
                </a:solidFill>
                <a:latin typeface="Goudy Oldstyle Std Regular" charset="0"/>
                <a:ea typeface="+mn-ea"/>
                <a:cs typeface="+mn-cs"/>
              </a:defRPr>
            </a:lvl4pPr>
            <a:lvl5pPr marL="1828800" indent="0" algn="l" defTabSz="914400" rtl="0" eaLnBrk="1" latinLnBrk="0" hangingPunct="1">
              <a:lnSpc>
                <a:spcPct val="90000"/>
              </a:lnSpc>
              <a:spcBef>
                <a:spcPts val="500"/>
              </a:spcBef>
              <a:buFont typeface="Arial"/>
              <a:buNone/>
              <a:defRPr sz="1800" b="0" i="0" kern="1200">
                <a:solidFill>
                  <a:schemeClr val="tx2"/>
                </a:solidFill>
                <a:latin typeface="Goudy Oldstyle Std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srgbClr val="000000"/>
                </a:solidFill>
                <a:effectLst/>
                <a:uLnTx/>
                <a:uFillTx/>
                <a:latin typeface="Goudy Oldstyle Std Regular" charset="0"/>
                <a:ea typeface="+mn-ea"/>
                <a:cs typeface="+mn-cs"/>
              </a:rPr>
              <a:t>Future Directions</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400" b="0" i="1" u="none" strike="noStrike" kern="1200" cap="none" spc="0" normalizeH="0" baseline="0" noProof="0" dirty="0">
                <a:ln>
                  <a:noFill/>
                </a:ln>
                <a:solidFill>
                  <a:srgbClr val="000000"/>
                </a:solidFill>
                <a:effectLst/>
                <a:uLnTx/>
                <a:uFillTx/>
                <a:latin typeface="Goudy Oldstyle Std Regular" charset="0"/>
                <a:ea typeface="+mn-ea"/>
                <a:cs typeface="+mn-cs"/>
              </a:rPr>
              <a:t>Refine/modify </a:t>
            </a:r>
            <a:r>
              <a:rPr kumimoji="0" lang="en-US" sz="2400" b="0" i="1" u="none" strike="noStrike" kern="1200" cap="none" spc="0" normalizeH="0" baseline="0" noProof="0" dirty="0">
                <a:ln>
                  <a:noFill/>
                </a:ln>
                <a:solidFill>
                  <a:srgbClr val="000000"/>
                </a:solidFill>
                <a:effectLst/>
                <a:uLnTx/>
                <a:uFillTx/>
                <a:latin typeface="Goudy Oldstyle Std Regular" charset="0"/>
                <a:ea typeface="+mn-ea"/>
                <a:cs typeface="+mn-cs"/>
                <a:sym typeface="Wingdings" pitchFamily="2" charset="2"/>
              </a:rPr>
              <a:t> </a:t>
            </a:r>
            <a:r>
              <a:rPr kumimoji="0" lang="en-US" sz="2400" b="0" i="1" u="none" strike="noStrike" kern="1200" cap="none" spc="0" normalizeH="0" baseline="0" noProof="0" dirty="0">
                <a:ln>
                  <a:noFill/>
                </a:ln>
                <a:solidFill>
                  <a:srgbClr val="000000"/>
                </a:solidFill>
                <a:effectLst/>
                <a:uLnTx/>
                <a:uFillTx/>
                <a:latin typeface="Goudy Oldstyle Std Regular" charset="0"/>
                <a:ea typeface="+mn-ea"/>
                <a:cs typeface="+mn-cs"/>
              </a:rPr>
              <a:t>Larger (more pragmatic) trial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400" b="0" i="1" u="none" strike="noStrike" kern="1200" cap="none" spc="0" normalizeH="0" baseline="0" noProof="0" dirty="0">
                <a:ln>
                  <a:noFill/>
                </a:ln>
                <a:solidFill>
                  <a:srgbClr val="000000"/>
                </a:solidFill>
                <a:effectLst/>
                <a:uLnTx/>
                <a:uFillTx/>
                <a:latin typeface="Goudy Oldstyle Std Regular" charset="0"/>
                <a:ea typeface="+mn-ea"/>
                <a:cs typeface="+mn-cs"/>
              </a:rPr>
              <a:t>Group visits to 1:1 BHC visits</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400" b="0" i="1" u="none" strike="noStrike" kern="1200" cap="none" spc="0" normalizeH="0" baseline="0" noProof="0" dirty="0">
                <a:ln>
                  <a:noFill/>
                </a:ln>
                <a:solidFill>
                  <a:srgbClr val="000000"/>
                </a:solidFill>
                <a:effectLst/>
                <a:uLnTx/>
                <a:uFillTx/>
                <a:latin typeface="Goudy Oldstyle Std Regular" charset="0"/>
                <a:ea typeface="+mn-ea"/>
                <a:cs typeface="+mn-cs"/>
              </a:rPr>
              <a:t>Adapt for underserved primary care populations</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400" b="0" i="1" u="none" strike="noStrike" kern="1200" cap="none" spc="0" normalizeH="0" baseline="0" noProof="0" dirty="0">
                <a:ln>
                  <a:noFill/>
                </a:ln>
                <a:solidFill>
                  <a:srgbClr val="000000"/>
                </a:solidFill>
                <a:effectLst/>
                <a:uLnTx/>
                <a:uFillTx/>
                <a:latin typeface="Goudy Oldstyle Std Regular" charset="0"/>
                <a:ea typeface="+mn-ea"/>
                <a:cs typeface="+mn-cs"/>
              </a:rPr>
              <a:t>Task-shifting FACT to community health workers</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400" b="0" i="1" u="none" strike="noStrike" kern="1200" cap="none" spc="0" normalizeH="0" baseline="0" noProof="0" dirty="0">
              <a:ln>
                <a:noFill/>
              </a:ln>
              <a:solidFill>
                <a:srgbClr val="000000"/>
              </a:solidFill>
              <a:effectLst/>
              <a:uLnTx/>
              <a:uFillTx/>
              <a:latin typeface="Goudy Oldstyle Std Regular" charset="0"/>
              <a:ea typeface="+mn-ea"/>
              <a:cs typeface="+mn-cs"/>
            </a:endParaRPr>
          </a:p>
        </p:txBody>
      </p:sp>
      <p:sp>
        <p:nvSpPr>
          <p:cNvPr id="9" name="Content Placeholder 4"/>
          <p:cNvSpPr>
            <a:spLocks noGrp="1"/>
          </p:cNvSpPr>
          <p:nvPr>
            <p:ph sz="half" idx="2"/>
          </p:nvPr>
        </p:nvSpPr>
        <p:spPr>
          <a:xfrm>
            <a:off x="6499202" y="1548632"/>
            <a:ext cx="5157787" cy="3684588"/>
          </a:xfrm>
        </p:spPr>
        <p:txBody>
          <a:bodyPr>
            <a:normAutofit/>
          </a:bodyPr>
          <a:lstStyle/>
          <a:p>
            <a:pPr marL="457200" indent="-457200">
              <a:buFont typeface="Arial" panose="020B0604020202020204" pitchFamily="34" charset="0"/>
              <a:buChar char="•"/>
            </a:pPr>
            <a:r>
              <a:rPr lang="en-US" sz="2000" dirty="0">
                <a:solidFill>
                  <a:schemeClr val="bg1"/>
                </a:solidFill>
              </a:rPr>
              <a:t>Small N</a:t>
            </a:r>
          </a:p>
          <a:p>
            <a:pPr marL="457200" indent="-457200">
              <a:buFont typeface="Arial" panose="020B0604020202020204" pitchFamily="34" charset="0"/>
              <a:buChar char="•"/>
            </a:pPr>
            <a:r>
              <a:rPr lang="en-US" sz="2000" dirty="0">
                <a:solidFill>
                  <a:schemeClr val="bg1"/>
                </a:solidFill>
              </a:rPr>
              <a:t>Real-world clinic setting</a:t>
            </a:r>
          </a:p>
          <a:p>
            <a:pPr marL="914400" lvl="1" indent="-457200">
              <a:buFont typeface="Arial" panose="020B0604020202020204" pitchFamily="34" charset="0"/>
              <a:buChar char="•"/>
            </a:pPr>
            <a:r>
              <a:rPr lang="en-US" sz="2000" dirty="0">
                <a:solidFill>
                  <a:schemeClr val="bg1"/>
                </a:solidFill>
              </a:rPr>
              <a:t>Balancing scientific rigor with clinical care</a:t>
            </a:r>
          </a:p>
          <a:p>
            <a:pPr marL="914400" lvl="1" indent="-457200">
              <a:buFont typeface="Arial" panose="020B0604020202020204" pitchFamily="34" charset="0"/>
              <a:buChar char="•"/>
            </a:pPr>
            <a:r>
              <a:rPr lang="en-US" sz="2000" dirty="0">
                <a:solidFill>
                  <a:schemeClr val="bg1"/>
                </a:solidFill>
              </a:rPr>
              <a:t>Recruitment challenges (feasibility)</a:t>
            </a:r>
          </a:p>
          <a:p>
            <a:pPr marL="914400" lvl="1" indent="-457200">
              <a:buFont typeface="Arial" panose="020B0604020202020204" pitchFamily="34" charset="0"/>
              <a:buChar char="•"/>
            </a:pPr>
            <a:r>
              <a:rPr lang="en-US" sz="2000" dirty="0">
                <a:solidFill>
                  <a:schemeClr val="bg1"/>
                </a:solidFill>
              </a:rPr>
              <a:t>RCT maybe the wrong design</a:t>
            </a:r>
          </a:p>
          <a:p>
            <a:pPr marL="457200" indent="-457200">
              <a:buFont typeface="Arial" panose="020B0604020202020204" pitchFamily="34" charset="0"/>
              <a:buChar char="•"/>
            </a:pPr>
            <a:r>
              <a:rPr lang="en-US" sz="2000" dirty="0">
                <a:solidFill>
                  <a:schemeClr val="bg1"/>
                </a:solidFill>
              </a:rPr>
              <a:t>Small groups were a downside?</a:t>
            </a:r>
          </a:p>
          <a:p>
            <a:pPr marL="457200" indent="-457200">
              <a:buFont typeface="Arial" panose="020B0604020202020204" pitchFamily="34" charset="0"/>
              <a:buChar char="•"/>
            </a:pPr>
            <a:r>
              <a:rPr lang="en-US" sz="2000" dirty="0">
                <a:solidFill>
                  <a:schemeClr val="bg1"/>
                </a:solidFill>
              </a:rPr>
              <a:t>Subjective measures of functioning</a:t>
            </a:r>
          </a:p>
        </p:txBody>
      </p:sp>
      <p:sp>
        <p:nvSpPr>
          <p:cNvPr id="10" name="Text Placeholder 5"/>
          <p:cNvSpPr txBox="1">
            <a:spLocks/>
          </p:cNvSpPr>
          <p:nvPr/>
        </p:nvSpPr>
        <p:spPr>
          <a:xfrm>
            <a:off x="691511" y="1148537"/>
            <a:ext cx="5183188" cy="823912"/>
          </a:xfrm>
          <a:prstGeom prst="rect">
            <a:avLst/>
          </a:prstGeom>
        </p:spPr>
        <p:txBody>
          <a:bodyPr/>
          <a:lstStyle>
            <a:lvl1pPr marL="0" indent="0" algn="l" defTabSz="914400" rtl="0" eaLnBrk="1" latinLnBrk="0" hangingPunct="1">
              <a:lnSpc>
                <a:spcPct val="90000"/>
              </a:lnSpc>
              <a:spcBef>
                <a:spcPts val="1000"/>
              </a:spcBef>
              <a:buFont typeface="Arial"/>
              <a:buNone/>
              <a:defRPr sz="2400" b="0" i="0" kern="1200">
                <a:solidFill>
                  <a:schemeClr val="tx2"/>
                </a:solidFill>
                <a:latin typeface="Goudy Oldstyle Std Regular" charset="0"/>
                <a:ea typeface="+mn-ea"/>
                <a:cs typeface="+mn-cs"/>
              </a:defRPr>
            </a:lvl1pPr>
            <a:lvl2pPr marL="457200" indent="0" algn="l" defTabSz="914400" rtl="0" eaLnBrk="1" latinLnBrk="0" hangingPunct="1">
              <a:lnSpc>
                <a:spcPct val="90000"/>
              </a:lnSpc>
              <a:spcBef>
                <a:spcPts val="500"/>
              </a:spcBef>
              <a:buFont typeface="Arial"/>
              <a:buNone/>
              <a:defRPr sz="2400" b="0" i="0" kern="1200">
                <a:solidFill>
                  <a:schemeClr val="tx2"/>
                </a:solidFill>
                <a:latin typeface="Goudy Oldstyle Std Regular" charset="0"/>
                <a:ea typeface="+mn-ea"/>
                <a:cs typeface="+mn-cs"/>
              </a:defRPr>
            </a:lvl2pPr>
            <a:lvl3pPr marL="914400" indent="0" algn="l" defTabSz="914400" rtl="0" eaLnBrk="1" latinLnBrk="0" hangingPunct="1">
              <a:lnSpc>
                <a:spcPct val="90000"/>
              </a:lnSpc>
              <a:spcBef>
                <a:spcPts val="500"/>
              </a:spcBef>
              <a:buFont typeface="Arial"/>
              <a:buNone/>
              <a:defRPr sz="2000" b="0" i="0" kern="1200">
                <a:solidFill>
                  <a:schemeClr val="tx2"/>
                </a:solidFill>
                <a:latin typeface="Goudy Oldstyle Std Regular" charset="0"/>
                <a:ea typeface="+mn-ea"/>
                <a:cs typeface="+mn-cs"/>
              </a:defRPr>
            </a:lvl3pPr>
            <a:lvl4pPr marL="1371600" indent="0" algn="l" defTabSz="914400" rtl="0" eaLnBrk="1" latinLnBrk="0" hangingPunct="1">
              <a:lnSpc>
                <a:spcPct val="90000"/>
              </a:lnSpc>
              <a:spcBef>
                <a:spcPts val="500"/>
              </a:spcBef>
              <a:buFont typeface="Arial"/>
              <a:buNone/>
              <a:defRPr sz="1800" b="0" i="0" kern="1200">
                <a:solidFill>
                  <a:schemeClr val="tx2"/>
                </a:solidFill>
                <a:latin typeface="Goudy Oldstyle Std Regular" charset="0"/>
                <a:ea typeface="+mn-ea"/>
                <a:cs typeface="+mn-cs"/>
              </a:defRPr>
            </a:lvl4pPr>
            <a:lvl5pPr marL="1828800" indent="0" algn="l" defTabSz="914400" rtl="0" eaLnBrk="1" latinLnBrk="0" hangingPunct="1">
              <a:lnSpc>
                <a:spcPct val="90000"/>
              </a:lnSpc>
              <a:spcBef>
                <a:spcPts val="500"/>
              </a:spcBef>
              <a:buFont typeface="Arial"/>
              <a:buNone/>
              <a:defRPr sz="1800" b="0" i="0" kern="1200">
                <a:solidFill>
                  <a:schemeClr val="tx2"/>
                </a:solidFill>
                <a:latin typeface="Goudy Oldstyle Std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srgbClr val="FFFFFF"/>
                </a:solidFill>
                <a:effectLst/>
                <a:uLnTx/>
                <a:uFillTx/>
                <a:latin typeface="Goudy Oldstyle Std Regular" charset="0"/>
                <a:ea typeface="+mn-ea"/>
                <a:cs typeface="+mn-cs"/>
              </a:rPr>
              <a:t>Key Findings of pilot study</a:t>
            </a:r>
          </a:p>
        </p:txBody>
      </p:sp>
      <p:sp>
        <p:nvSpPr>
          <p:cNvPr id="11" name="Content Placeholder 6"/>
          <p:cNvSpPr txBox="1">
            <a:spLocks/>
          </p:cNvSpPr>
          <p:nvPr/>
        </p:nvSpPr>
        <p:spPr>
          <a:xfrm>
            <a:off x="592557" y="1587573"/>
            <a:ext cx="5183188" cy="3684588"/>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2400" b="0" i="0" kern="1200">
                <a:solidFill>
                  <a:schemeClr val="tx2"/>
                </a:solidFill>
                <a:latin typeface="Goudy Oldstyle Std Regular" charset="0"/>
                <a:ea typeface="+mn-ea"/>
                <a:cs typeface="+mn-cs"/>
              </a:defRPr>
            </a:lvl1pPr>
            <a:lvl2pPr marL="457200" indent="0" algn="l" defTabSz="914400" rtl="0" eaLnBrk="1" latinLnBrk="0" hangingPunct="1">
              <a:lnSpc>
                <a:spcPct val="90000"/>
              </a:lnSpc>
              <a:spcBef>
                <a:spcPts val="500"/>
              </a:spcBef>
              <a:buFont typeface="Arial"/>
              <a:buNone/>
              <a:defRPr sz="2400" b="0" i="0" kern="1200">
                <a:solidFill>
                  <a:schemeClr val="tx2"/>
                </a:solidFill>
                <a:latin typeface="Goudy Oldstyle Std Regular" charset="0"/>
                <a:ea typeface="+mn-ea"/>
                <a:cs typeface="+mn-cs"/>
              </a:defRPr>
            </a:lvl2pPr>
            <a:lvl3pPr marL="914400" indent="0" algn="l" defTabSz="914400" rtl="0" eaLnBrk="1" latinLnBrk="0" hangingPunct="1">
              <a:lnSpc>
                <a:spcPct val="90000"/>
              </a:lnSpc>
              <a:spcBef>
                <a:spcPts val="500"/>
              </a:spcBef>
              <a:buFont typeface="Arial"/>
              <a:buNone/>
              <a:defRPr sz="2000" b="0" i="0" kern="1200">
                <a:solidFill>
                  <a:schemeClr val="tx2"/>
                </a:solidFill>
                <a:latin typeface="Goudy Oldstyle Std Regular" charset="0"/>
                <a:ea typeface="+mn-ea"/>
                <a:cs typeface="+mn-cs"/>
              </a:defRPr>
            </a:lvl3pPr>
            <a:lvl4pPr marL="1371600" indent="0" algn="l" defTabSz="914400" rtl="0" eaLnBrk="1" latinLnBrk="0" hangingPunct="1">
              <a:lnSpc>
                <a:spcPct val="90000"/>
              </a:lnSpc>
              <a:spcBef>
                <a:spcPts val="500"/>
              </a:spcBef>
              <a:buFont typeface="Arial"/>
              <a:buNone/>
              <a:defRPr sz="1800" b="0" i="0" kern="1200">
                <a:solidFill>
                  <a:schemeClr val="tx2"/>
                </a:solidFill>
                <a:latin typeface="Goudy Oldstyle Std Regular" charset="0"/>
                <a:ea typeface="+mn-ea"/>
                <a:cs typeface="+mn-cs"/>
              </a:defRPr>
            </a:lvl4pPr>
            <a:lvl5pPr marL="1828800" indent="0" algn="l" defTabSz="914400" rtl="0" eaLnBrk="1" latinLnBrk="0" hangingPunct="1">
              <a:lnSpc>
                <a:spcPct val="90000"/>
              </a:lnSpc>
              <a:spcBef>
                <a:spcPts val="500"/>
              </a:spcBef>
              <a:buFont typeface="Arial"/>
              <a:buNone/>
              <a:defRPr sz="1800" b="0" i="0" kern="1200">
                <a:solidFill>
                  <a:schemeClr val="tx2"/>
                </a:solidFill>
                <a:latin typeface="Goudy Oldstyle Std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Goudy Oldstyle Std Regular" charset="0"/>
                <a:ea typeface="+mn-ea"/>
                <a:cs typeface="+mn-cs"/>
              </a:rPr>
              <a:t>4.5 hours of FACT delivered by BHC in primary care was:            </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Goudy Oldstyle Std Regular" charset="0"/>
                <a:ea typeface="+mn-ea"/>
                <a:cs typeface="+mn-cs"/>
              </a:rPr>
              <a:t>Acceptable and (mostly) feasible</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Goudy Oldstyle Std Regular" charset="0"/>
                <a:ea typeface="+mn-ea"/>
                <a:cs typeface="+mn-cs"/>
              </a:rPr>
              <a:t>Effective in reducing physical disability</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Goudy Oldstyle Std Regular" charset="0"/>
                <a:ea typeface="+mn-ea"/>
                <a:cs typeface="+mn-cs"/>
              </a:rPr>
              <a:t>FACT acted on hypothesized mechanisms of change - acceptance and valued activities</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Goudy Oldstyle Std Regular" charset="0"/>
                <a:ea typeface="+mn-ea"/>
                <a:cs typeface="+mn-cs"/>
              </a:rPr>
              <a:t>Significant between-group difference in acceptance</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Goudy Oldstyle Std Regular" charset="0"/>
                <a:ea typeface="+mn-ea"/>
                <a:cs typeface="+mn-cs"/>
              </a:rPr>
              <a:t>No dropouts during intervention phase</a:t>
            </a:r>
          </a:p>
        </p:txBody>
      </p:sp>
      <p:sp>
        <p:nvSpPr>
          <p:cNvPr id="13" name="Title 1"/>
          <p:cNvSpPr>
            <a:spLocks noGrp="1"/>
          </p:cNvSpPr>
          <p:nvPr>
            <p:ph type="title"/>
          </p:nvPr>
        </p:nvSpPr>
        <p:spPr>
          <a:xfrm>
            <a:off x="422693" y="78728"/>
            <a:ext cx="10515600" cy="1191092"/>
          </a:xfrm>
        </p:spPr>
        <p:txBody>
          <a:bodyPr/>
          <a:lstStyle/>
          <a:p>
            <a:r>
              <a:rPr lang="en-US" dirty="0">
                <a:solidFill>
                  <a:schemeClr val="accent4">
                    <a:lumMod val="75000"/>
                  </a:schemeClr>
                </a:solidFill>
              </a:rPr>
              <a:t>Conclusions</a:t>
            </a:r>
          </a:p>
        </p:txBody>
      </p:sp>
    </p:spTree>
    <p:extLst>
      <p:ext uri="{BB962C8B-B14F-4D97-AF65-F5344CB8AC3E}">
        <p14:creationId xmlns:p14="http://schemas.microsoft.com/office/powerpoint/2010/main" val="10134976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sz="half" idx="2"/>
          </p:nvPr>
        </p:nvSpPr>
        <p:spPr>
          <a:xfrm>
            <a:off x="786947" y="1788460"/>
            <a:ext cx="10515600" cy="4774900"/>
          </a:xfrm>
        </p:spPr>
        <p:txBody>
          <a:bodyPr>
            <a:normAutofit fontScale="85000" lnSpcReduction="20000"/>
          </a:bodyPr>
          <a:lstStyle/>
          <a:p>
            <a:pPr lvl="0"/>
            <a:r>
              <a:rPr lang="en-US" b="1" dirty="0"/>
              <a:t>Many thanks </a:t>
            </a:r>
            <a:r>
              <a:rPr lang="en-US" b="1" dirty="0">
                <a:solidFill>
                  <a:schemeClr val="tx1"/>
                </a:solidFill>
              </a:rPr>
              <a:t>to my </a:t>
            </a:r>
            <a:r>
              <a:rPr lang="en-US" b="1" dirty="0">
                <a:solidFill>
                  <a:srgbClr val="5B9383"/>
                </a:solidFill>
              </a:rPr>
              <a:t>co-authors</a:t>
            </a:r>
            <a:r>
              <a:rPr lang="en-US" b="1" dirty="0">
                <a:solidFill>
                  <a:schemeClr val="tx1"/>
                </a:solidFill>
              </a:rPr>
              <a:t> and entire study team</a:t>
            </a:r>
          </a:p>
          <a:p>
            <a:pPr lvl="0"/>
            <a:r>
              <a:rPr lang="en-US" altLang="en-US" dirty="0">
                <a:solidFill>
                  <a:srgbClr val="5B9383"/>
                </a:solidFill>
              </a:rPr>
              <a:t>Patricia Robinson, PhD, Mountainview Consulting Group</a:t>
            </a:r>
          </a:p>
          <a:p>
            <a:r>
              <a:rPr lang="en-US" altLang="en-US" dirty="0">
                <a:solidFill>
                  <a:srgbClr val="5B9383"/>
                </a:solidFill>
              </a:rPr>
              <a:t>Donald D. </a:t>
            </a:r>
            <a:r>
              <a:rPr lang="en-US" altLang="en-US" dirty="0" err="1">
                <a:solidFill>
                  <a:srgbClr val="5B9383"/>
                </a:solidFill>
              </a:rPr>
              <a:t>McGeary</a:t>
            </a:r>
            <a:r>
              <a:rPr lang="en-US" altLang="en-US" dirty="0">
                <a:solidFill>
                  <a:srgbClr val="5B9383"/>
                </a:solidFill>
              </a:rPr>
              <a:t>, PhD, ABPP, UT Health San Antonio </a:t>
            </a:r>
          </a:p>
          <a:p>
            <a:r>
              <a:rPr lang="en-US" altLang="en-US" dirty="0">
                <a:solidFill>
                  <a:srgbClr val="5B9383"/>
                </a:solidFill>
              </a:rPr>
              <a:t>Willie J. Hale, PhD, University of Texas at San Antonio</a:t>
            </a:r>
          </a:p>
          <a:p>
            <a:r>
              <a:rPr lang="en-US" altLang="en-US" dirty="0">
                <a:solidFill>
                  <a:srgbClr val="5B9383"/>
                </a:solidFill>
              </a:rPr>
              <a:t>Erin Finley, PhD, MPH, UT Health San Antonio &amp; </a:t>
            </a:r>
            <a:r>
              <a:rPr lang="en-US" dirty="0">
                <a:solidFill>
                  <a:srgbClr val="5B9383"/>
                </a:solidFill>
              </a:rPr>
              <a:t>South Texas Veterans Health Care System</a:t>
            </a:r>
            <a:endParaRPr lang="en-US" altLang="en-US" dirty="0">
              <a:solidFill>
                <a:srgbClr val="5B9383"/>
              </a:solidFill>
            </a:endParaRPr>
          </a:p>
          <a:p>
            <a:r>
              <a:rPr lang="en-US" altLang="en-US" dirty="0">
                <a:solidFill>
                  <a:srgbClr val="5B9383"/>
                </a:solidFill>
              </a:rPr>
              <a:t>Cindy </a:t>
            </a:r>
            <a:r>
              <a:rPr lang="en-US" altLang="en-US" dirty="0" err="1">
                <a:solidFill>
                  <a:srgbClr val="5B9383"/>
                </a:solidFill>
              </a:rPr>
              <a:t>McGeary</a:t>
            </a:r>
            <a:r>
              <a:rPr lang="en-US" altLang="en-US" dirty="0">
                <a:solidFill>
                  <a:srgbClr val="5B9383"/>
                </a:solidFill>
              </a:rPr>
              <a:t>, PhD, ABPP, UT Health San Antonio </a:t>
            </a:r>
          </a:p>
          <a:p>
            <a:r>
              <a:rPr lang="en-US" altLang="en-US" dirty="0">
                <a:solidFill>
                  <a:srgbClr val="5B9383"/>
                </a:solidFill>
              </a:rPr>
              <a:t>Jacqueline Pugh, MD, UT Health San Antonio &amp; </a:t>
            </a:r>
            <a:r>
              <a:rPr lang="en-US" dirty="0">
                <a:solidFill>
                  <a:srgbClr val="5B9383"/>
                </a:solidFill>
              </a:rPr>
              <a:t>South Texas Veterans Health Care System</a:t>
            </a:r>
            <a:endParaRPr lang="en-US" altLang="en-US" dirty="0">
              <a:solidFill>
                <a:srgbClr val="5B9383"/>
              </a:solidFill>
            </a:endParaRPr>
          </a:p>
          <a:p>
            <a:r>
              <a:rPr lang="en-US" altLang="en-US" dirty="0">
                <a:solidFill>
                  <a:srgbClr val="5B9383"/>
                </a:solidFill>
              </a:rPr>
              <a:t>Mariana </a:t>
            </a:r>
            <a:r>
              <a:rPr lang="en-US" altLang="en-US" dirty="0" err="1">
                <a:solidFill>
                  <a:srgbClr val="5B9383"/>
                </a:solidFill>
              </a:rPr>
              <a:t>Munante</a:t>
            </a:r>
            <a:r>
              <a:rPr lang="en-US" altLang="en-US" dirty="0">
                <a:solidFill>
                  <a:srgbClr val="5B9383"/>
                </a:solidFill>
              </a:rPr>
              <a:t>, MD, UT Health San Antonio</a:t>
            </a:r>
          </a:p>
          <a:p>
            <a:r>
              <a:rPr lang="en-US" altLang="en-US" dirty="0">
                <a:solidFill>
                  <a:srgbClr val="5B9383"/>
                </a:solidFill>
              </a:rPr>
              <a:t>Eliot Lopez, PhD, Psychiatry, UT Health San Antonio</a:t>
            </a:r>
          </a:p>
          <a:p>
            <a:r>
              <a:rPr lang="en-US" altLang="en-US" dirty="0">
                <a:solidFill>
                  <a:srgbClr val="5B9383"/>
                </a:solidFill>
              </a:rPr>
              <a:t>Jim </a:t>
            </a:r>
            <a:r>
              <a:rPr lang="en-US" altLang="en-US" dirty="0" err="1">
                <a:solidFill>
                  <a:srgbClr val="5B9383"/>
                </a:solidFill>
              </a:rPr>
              <a:t>Mintz</a:t>
            </a:r>
            <a:r>
              <a:rPr lang="en-US" altLang="en-US" dirty="0">
                <a:solidFill>
                  <a:srgbClr val="5B9383"/>
                </a:solidFill>
              </a:rPr>
              <a:t>, PhD, UT Health San Antonio  </a:t>
            </a:r>
          </a:p>
          <a:p>
            <a:r>
              <a:rPr lang="en-US" altLang="en-US" dirty="0">
                <a:solidFill>
                  <a:schemeClr val="tx1"/>
                </a:solidFill>
              </a:rPr>
              <a:t>Alex Carrizales, BA, UT Health San Antonio</a:t>
            </a:r>
          </a:p>
          <a:p>
            <a:r>
              <a:rPr lang="en-US" altLang="en-US" dirty="0">
                <a:solidFill>
                  <a:schemeClr val="tx1"/>
                </a:solidFill>
              </a:rPr>
              <a:t>Jennifer Potter, PhD, UT Health San Antonio</a:t>
            </a:r>
          </a:p>
          <a:p>
            <a:r>
              <a:rPr lang="en-US" altLang="en-US" dirty="0">
                <a:solidFill>
                  <a:schemeClr val="tx1"/>
                </a:solidFill>
              </a:rPr>
              <a:t>Don Dougherty, PhD, UT Health San Antonio </a:t>
            </a:r>
          </a:p>
          <a:p>
            <a:r>
              <a:rPr lang="en-US" altLang="en-US" dirty="0">
                <a:solidFill>
                  <a:schemeClr val="tx1"/>
                </a:solidFill>
              </a:rPr>
              <a:t>Dawn I. </a:t>
            </a:r>
            <a:r>
              <a:rPr lang="en-US" altLang="en-US" dirty="0" err="1">
                <a:solidFill>
                  <a:schemeClr val="tx1"/>
                </a:solidFill>
              </a:rPr>
              <a:t>Velligan</a:t>
            </a:r>
            <a:r>
              <a:rPr lang="en-US" altLang="en-US" dirty="0">
                <a:solidFill>
                  <a:schemeClr val="tx1"/>
                </a:solidFill>
              </a:rPr>
              <a:t>, PhD, UT Health San Antonio  </a:t>
            </a:r>
          </a:p>
          <a:p>
            <a:endParaRPr lang="en-US" dirty="0"/>
          </a:p>
          <a:p>
            <a:endParaRPr lang="en-US" dirty="0"/>
          </a:p>
          <a:p>
            <a:endParaRPr lang="en-US" dirty="0"/>
          </a:p>
        </p:txBody>
      </p:sp>
    </p:spTree>
    <p:extLst>
      <p:ext uri="{BB962C8B-B14F-4D97-AF65-F5344CB8AC3E}">
        <p14:creationId xmlns:p14="http://schemas.microsoft.com/office/powerpoint/2010/main" val="30372932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49860" y="5137309"/>
            <a:ext cx="10515600" cy="748145"/>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2400" b="0" i="0" kern="1200">
                <a:solidFill>
                  <a:schemeClr val="tx2"/>
                </a:solidFill>
                <a:latin typeface="Goudy Oldstyle Std Regular" charset="0"/>
                <a:ea typeface="+mn-ea"/>
                <a:cs typeface="+mn-cs"/>
              </a:defRPr>
            </a:lvl1pPr>
            <a:lvl2pPr marL="457200" indent="0" algn="l" defTabSz="914400" rtl="0" eaLnBrk="1" latinLnBrk="0" hangingPunct="1">
              <a:lnSpc>
                <a:spcPct val="90000"/>
              </a:lnSpc>
              <a:spcBef>
                <a:spcPts val="500"/>
              </a:spcBef>
              <a:buFont typeface="Arial"/>
              <a:buNone/>
              <a:defRPr sz="2400" b="0" i="0" kern="1200">
                <a:solidFill>
                  <a:schemeClr val="tx2"/>
                </a:solidFill>
                <a:latin typeface="Goudy Oldstyle Std Regular" charset="0"/>
                <a:ea typeface="+mn-ea"/>
                <a:cs typeface="+mn-cs"/>
              </a:defRPr>
            </a:lvl2pPr>
            <a:lvl3pPr marL="914400" indent="0" algn="l" defTabSz="914400" rtl="0" eaLnBrk="1" latinLnBrk="0" hangingPunct="1">
              <a:lnSpc>
                <a:spcPct val="90000"/>
              </a:lnSpc>
              <a:spcBef>
                <a:spcPts val="500"/>
              </a:spcBef>
              <a:buFont typeface="Arial"/>
              <a:buNone/>
              <a:defRPr sz="2000" b="0" i="0" kern="1200">
                <a:solidFill>
                  <a:schemeClr val="tx2"/>
                </a:solidFill>
                <a:latin typeface="Goudy Oldstyle Std Regular" charset="0"/>
                <a:ea typeface="+mn-ea"/>
                <a:cs typeface="+mn-cs"/>
              </a:defRPr>
            </a:lvl3pPr>
            <a:lvl4pPr marL="1371600" indent="0" algn="l" defTabSz="914400" rtl="0" eaLnBrk="1" latinLnBrk="0" hangingPunct="1">
              <a:lnSpc>
                <a:spcPct val="90000"/>
              </a:lnSpc>
              <a:spcBef>
                <a:spcPts val="500"/>
              </a:spcBef>
              <a:buFont typeface="Arial"/>
              <a:buNone/>
              <a:defRPr sz="1800" b="0" i="0" kern="1200">
                <a:solidFill>
                  <a:schemeClr val="tx2"/>
                </a:solidFill>
                <a:latin typeface="Goudy Oldstyle Std Regular" charset="0"/>
                <a:ea typeface="+mn-ea"/>
                <a:cs typeface="+mn-cs"/>
              </a:defRPr>
            </a:lvl4pPr>
            <a:lvl5pPr marL="1828800" indent="0" algn="l" defTabSz="914400" rtl="0" eaLnBrk="1" latinLnBrk="0" hangingPunct="1">
              <a:lnSpc>
                <a:spcPct val="90000"/>
              </a:lnSpc>
              <a:spcBef>
                <a:spcPts val="500"/>
              </a:spcBef>
              <a:buFont typeface="Arial"/>
              <a:buNone/>
              <a:defRPr sz="1800" b="0" i="0" kern="1200">
                <a:solidFill>
                  <a:schemeClr val="tx2"/>
                </a:solidFill>
                <a:latin typeface="Goudy Oldstyle Std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a:buNone/>
              <a:tabLst/>
              <a:defRPr/>
            </a:pPr>
            <a:r>
              <a:rPr kumimoji="0" lang="en-US" altLang="en-US" sz="2400" b="0" i="0" u="none" strike="noStrike" kern="1200" cap="none" spc="0" normalizeH="0" baseline="0" noProof="0" dirty="0">
                <a:ln>
                  <a:noFill/>
                </a:ln>
                <a:solidFill>
                  <a:srgbClr val="FFFFFF"/>
                </a:solidFill>
                <a:effectLst/>
                <a:uLnTx/>
                <a:uFillTx/>
                <a:latin typeface="Goudy Oldstyle Std Regular" charset="0"/>
                <a:ea typeface="ＭＳ Ｐゴシック" charset="-128"/>
                <a:cs typeface="+mn-cs"/>
              </a:rPr>
              <a:t>Kathryn E. </a:t>
            </a:r>
            <a:r>
              <a:rPr kumimoji="0" lang="en-US" altLang="en-US" sz="2400" b="0" i="0" u="none" strike="noStrike" kern="1200" cap="none" spc="0" normalizeH="0" baseline="0" noProof="0" dirty="0" err="1">
                <a:ln>
                  <a:noFill/>
                </a:ln>
                <a:solidFill>
                  <a:srgbClr val="FFFFFF"/>
                </a:solidFill>
                <a:effectLst/>
                <a:uLnTx/>
                <a:uFillTx/>
                <a:latin typeface="Goudy Oldstyle Std Regular" charset="0"/>
                <a:ea typeface="ＭＳ Ｐゴシック" charset="-128"/>
                <a:cs typeface="+mn-cs"/>
              </a:rPr>
              <a:t>Kanzler</a:t>
            </a:r>
            <a:r>
              <a:rPr kumimoji="0" lang="en-US" altLang="en-US" sz="2400" b="0" i="0" u="none" strike="noStrike" kern="1200" cap="none" spc="0" normalizeH="0" baseline="0" noProof="0" dirty="0">
                <a:ln>
                  <a:noFill/>
                </a:ln>
                <a:solidFill>
                  <a:srgbClr val="FFFFFF"/>
                </a:solidFill>
                <a:effectLst/>
                <a:uLnTx/>
                <a:uFillTx/>
                <a:latin typeface="Goudy Oldstyle Std Regular" charset="0"/>
                <a:ea typeface="ＭＳ Ｐゴシック" charset="-128"/>
                <a:cs typeface="+mn-cs"/>
              </a:rPr>
              <a:t>, PsyD, ABPP</a:t>
            </a:r>
          </a:p>
          <a:p>
            <a:pPr marL="0" marR="0" lvl="0" indent="0" algn="l" defTabSz="914400" rtl="0" eaLnBrk="1" fontAlgn="auto" latinLnBrk="0" hangingPunct="1">
              <a:lnSpc>
                <a:spcPct val="90000"/>
              </a:lnSpc>
              <a:spcBef>
                <a:spcPct val="0"/>
              </a:spcBef>
              <a:spcAft>
                <a:spcPts val="0"/>
              </a:spcAft>
              <a:buClrTx/>
              <a:buSzTx/>
              <a:buFont typeface="Arial"/>
              <a:buNone/>
              <a:tabLst/>
              <a:defRPr/>
            </a:pPr>
            <a:r>
              <a:rPr kumimoji="0" lang="en-US" altLang="en-US" sz="2000" b="0" i="0" u="sng" strike="noStrike" kern="1200" cap="none" spc="0" normalizeH="0" baseline="0" noProof="0" dirty="0" err="1">
                <a:ln>
                  <a:noFill/>
                </a:ln>
                <a:solidFill>
                  <a:srgbClr val="FFFFFF"/>
                </a:solidFill>
                <a:effectLst/>
                <a:uLnTx/>
                <a:uFillTx/>
                <a:latin typeface="Goudy Oldstyle Std Regular" charset="0"/>
                <a:ea typeface="ＭＳ Ｐゴシック" charset="-128"/>
                <a:cs typeface="+mn-cs"/>
              </a:rPr>
              <a:t>Kanzler@UTHSCSA.edu</a:t>
            </a:r>
            <a:endParaRPr kumimoji="0" lang="en-US" altLang="en-US" sz="2400" b="0" i="0" u="none" strike="noStrike" kern="1200" cap="none" spc="0" normalizeH="0" baseline="0" noProof="0" dirty="0">
              <a:ln>
                <a:noFill/>
              </a:ln>
              <a:solidFill>
                <a:srgbClr val="FFFFFF"/>
              </a:solidFill>
              <a:effectLst/>
              <a:uLnTx/>
              <a:uFillTx/>
              <a:latin typeface="Goudy Oldstyle Std Regular" charset="0"/>
              <a:ea typeface="ＭＳ Ｐゴシック"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Goudy Oldstyle Std Regular"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Goudy Oldstyle Std Regular"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Goudy Oldstyle Std Regular"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Goudy Oldstyle Std Regular"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Goudy Oldstyle Std Regular" charset="0"/>
              <a:ea typeface="+mn-ea"/>
              <a:cs typeface="+mn-cs"/>
            </a:endParaRPr>
          </a:p>
        </p:txBody>
      </p:sp>
      <p:sp>
        <p:nvSpPr>
          <p:cNvPr id="3" name="Rectangle 2"/>
          <p:cNvSpPr/>
          <p:nvPr/>
        </p:nvSpPr>
        <p:spPr>
          <a:xfrm>
            <a:off x="4027163" y="1995731"/>
            <a:ext cx="3841116"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0160">
                <a:solidFill>
                  <a:srgbClr val="BC4800"/>
                </a:solidFill>
                <a:prstDash val="solid"/>
              </a:ln>
              <a:solidFill>
                <a:srgbClr val="FFFFFF"/>
              </a:solidFill>
              <a:effectLst>
                <a:outerShdw blurRad="38100" dist="22860" dir="5400000" algn="tl" rotWithShape="0">
                  <a:srgbClr val="000000">
                    <a:alpha val="30000"/>
                  </a:srgbClr>
                </a:outerShdw>
              </a:effectLst>
              <a:uLnTx/>
              <a:uFillTx/>
              <a:latin typeface="Garamond" panose="020204040303010108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BC4800"/>
                  </a:solidFill>
                  <a:prstDash val="solid"/>
                </a:ln>
                <a:solidFill>
                  <a:srgbClr val="FFFFFF"/>
                </a:solidFill>
                <a:effectLst>
                  <a:outerShdw blurRad="38100" dist="22860" dir="5400000" algn="tl" rotWithShape="0">
                    <a:srgbClr val="000000">
                      <a:alpha val="30000"/>
                    </a:srgbClr>
                  </a:outerShdw>
                </a:effectLst>
                <a:uLnTx/>
                <a:uFillTx/>
                <a:latin typeface="Goudy Oldstyle Std Regular"/>
                <a:ea typeface="+mn-ea"/>
                <a:cs typeface="+mn-cs"/>
              </a:rPr>
              <a:t>Thank you</a:t>
            </a:r>
            <a:r>
              <a:rPr kumimoji="0" lang="en-US" sz="5400" b="1" i="0" u="none" strike="noStrike" kern="1200" cap="none" spc="0" normalizeH="0" baseline="0" noProof="0" dirty="0">
                <a:ln w="10160">
                  <a:solidFill>
                    <a:srgbClr val="BC4800"/>
                  </a:solidFill>
                  <a:prstDash val="solid"/>
                </a:ln>
                <a:solidFill>
                  <a:srgbClr val="FFFFFF"/>
                </a:solidFill>
                <a:effectLst>
                  <a:outerShdw blurRad="38100" dist="22860" dir="5400000" algn="tl" rotWithShape="0">
                    <a:srgbClr val="000000">
                      <a:alpha val="30000"/>
                    </a:srgbClr>
                  </a:outerShdw>
                </a:effectLst>
                <a:uLnTx/>
                <a:uFillTx/>
                <a:latin typeface="Goudy Old Style" panose="02020502050305020303" pitchFamily="18" charset="0"/>
                <a:ea typeface="+mn-ea"/>
                <a:cs typeface="+mn-cs"/>
              </a:rPr>
              <a:t>!</a:t>
            </a:r>
          </a:p>
        </p:txBody>
      </p:sp>
      <p:pic>
        <p:nvPicPr>
          <p:cNvPr id="7" name="Picture 6">
            <a:extLst>
              <a:ext uri="{FF2B5EF4-FFF2-40B4-BE49-F238E27FC236}">
                <a16:creationId xmlns:a16="http://schemas.microsoft.com/office/drawing/2014/main" id="{017F7A07-C5CF-644E-B558-F36203F3B4C2}"/>
              </a:ext>
            </a:extLst>
          </p:cNvPr>
          <p:cNvPicPr>
            <a:picLocks noChangeAspect="1"/>
          </p:cNvPicPr>
          <p:nvPr/>
        </p:nvPicPr>
        <p:blipFill>
          <a:blip r:embed="rId2"/>
          <a:stretch>
            <a:fillRect/>
          </a:stretch>
        </p:blipFill>
        <p:spPr>
          <a:xfrm>
            <a:off x="149860" y="6259527"/>
            <a:ext cx="558800" cy="431800"/>
          </a:xfrm>
          <a:prstGeom prst="rect">
            <a:avLst/>
          </a:prstGeom>
        </p:spPr>
      </p:pic>
      <p:sp>
        <p:nvSpPr>
          <p:cNvPr id="8" name="Text Placeholder 3">
            <a:extLst>
              <a:ext uri="{FF2B5EF4-FFF2-40B4-BE49-F238E27FC236}">
                <a16:creationId xmlns:a16="http://schemas.microsoft.com/office/drawing/2014/main" id="{BB5DFB6F-3B2F-E844-9F7B-195296D08FDD}"/>
              </a:ext>
            </a:extLst>
          </p:cNvPr>
          <p:cNvSpPr txBox="1">
            <a:spLocks/>
          </p:cNvSpPr>
          <p:nvPr/>
        </p:nvSpPr>
        <p:spPr>
          <a:xfrm>
            <a:off x="594360" y="6259528"/>
            <a:ext cx="1437640" cy="431800"/>
          </a:xfrm>
          <a:prstGeom prst="rect">
            <a:avLst/>
          </a:prstGeom>
          <a:solidFill>
            <a:schemeClr val="bg1"/>
          </a:solidFill>
        </p:spPr>
        <p:txBody>
          <a:bodyPr vert="horz" lIns="91440" tIns="45720" rIns="91440" bIns="45720" rtlCol="0" anchor="b" anchorCtr="0">
            <a:noAutofit/>
          </a:bodyPr>
          <a:lstStyle>
            <a:lvl1pPr marL="0" indent="0" algn="l" defTabSz="685800" rtl="0" eaLnBrk="1" latinLnBrk="0" hangingPunct="1">
              <a:lnSpc>
                <a:spcPct val="90000"/>
              </a:lnSpc>
              <a:spcBef>
                <a:spcPts val="0"/>
              </a:spcBef>
              <a:buFont typeface="Arial"/>
              <a:buNone/>
              <a:defRPr sz="6000" b="0" i="0" kern="1200" baseline="0">
                <a:solidFill>
                  <a:schemeClr val="bg1"/>
                </a:solidFill>
                <a:latin typeface="Goudy Oldstyle Std Regular" charset="0"/>
                <a:ea typeface="+mn-ea"/>
                <a:cs typeface="+mn-cs"/>
              </a:defRPr>
            </a:lvl1pPr>
            <a:lvl2pPr marL="342900" indent="0" algn="l" defTabSz="685800" rtl="0" eaLnBrk="1" latinLnBrk="0" hangingPunct="1">
              <a:lnSpc>
                <a:spcPct val="90000"/>
              </a:lnSpc>
              <a:spcBef>
                <a:spcPts val="375"/>
              </a:spcBef>
              <a:buFont typeface="Arial"/>
              <a:buNone/>
              <a:defRPr sz="1800" b="0" i="0" kern="1200">
                <a:solidFill>
                  <a:schemeClr val="tx2"/>
                </a:solidFill>
                <a:latin typeface="Goudy Oldstyle Std Regular" charset="0"/>
                <a:ea typeface="+mn-ea"/>
                <a:cs typeface="+mn-cs"/>
              </a:defRPr>
            </a:lvl2pPr>
            <a:lvl3pPr marL="685800" indent="0" algn="l" defTabSz="685800" rtl="0" eaLnBrk="1" latinLnBrk="0" hangingPunct="1">
              <a:lnSpc>
                <a:spcPct val="90000"/>
              </a:lnSpc>
              <a:spcBef>
                <a:spcPts val="375"/>
              </a:spcBef>
              <a:buFont typeface="Arial"/>
              <a:buNone/>
              <a:defRPr sz="1500" b="0" i="0" kern="1200">
                <a:solidFill>
                  <a:schemeClr val="tx2"/>
                </a:solidFill>
                <a:latin typeface="Goudy Oldstyle Std Regular" charset="0"/>
                <a:ea typeface="+mn-ea"/>
                <a:cs typeface="+mn-cs"/>
              </a:defRPr>
            </a:lvl3pPr>
            <a:lvl4pPr marL="10287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4pPr>
            <a:lvl5pPr marL="13716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0000"/>
                </a:solidFill>
                <a:effectLst/>
                <a:uLnTx/>
                <a:uFillTx/>
                <a:latin typeface="Goudy Oldstyle Std Regular" charset="0"/>
                <a:ea typeface="+mn-ea"/>
                <a:cs typeface="+mn-cs"/>
              </a:rPr>
              <a:t>@</a:t>
            </a:r>
            <a:r>
              <a:rPr kumimoji="0" lang="en-US" sz="2000" b="0" i="0" u="none" strike="noStrike" kern="1200" cap="none" spc="0" normalizeH="0" baseline="0" noProof="0" dirty="0" err="1">
                <a:ln>
                  <a:noFill/>
                </a:ln>
                <a:solidFill>
                  <a:srgbClr val="000000"/>
                </a:solidFill>
                <a:effectLst/>
                <a:uLnTx/>
                <a:uFillTx/>
                <a:latin typeface="Goudy Oldstyle Std Regular" charset="0"/>
                <a:ea typeface="+mn-ea"/>
                <a:cs typeface="+mn-cs"/>
              </a:rPr>
              <a:t>DrKatieK</a:t>
            </a:r>
            <a:endParaRPr kumimoji="0" lang="en-US" sz="2000" b="0" i="0" u="none" strike="noStrike" kern="1200" cap="none" spc="0" normalizeH="0" baseline="0" noProof="0" dirty="0">
              <a:ln>
                <a:noFill/>
              </a:ln>
              <a:solidFill>
                <a:srgbClr val="000000"/>
              </a:solidFill>
              <a:effectLst/>
              <a:uLnTx/>
              <a:uFillTx/>
              <a:latin typeface="Goudy Oldstyle Std Regular" charset="0"/>
              <a:ea typeface="+mn-ea"/>
              <a:cs typeface="+mn-cs"/>
            </a:endParaRPr>
          </a:p>
        </p:txBody>
      </p:sp>
    </p:spTree>
    <p:extLst>
      <p:ext uri="{BB962C8B-B14F-4D97-AF65-F5344CB8AC3E}">
        <p14:creationId xmlns:p14="http://schemas.microsoft.com/office/powerpoint/2010/main" val="14378541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Supplemental slides…</a:t>
            </a:r>
          </a:p>
        </p:txBody>
      </p:sp>
    </p:spTree>
    <p:extLst>
      <p:ext uri="{BB962C8B-B14F-4D97-AF65-F5344CB8AC3E}">
        <p14:creationId xmlns:p14="http://schemas.microsoft.com/office/powerpoint/2010/main" val="4140823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931" y="315180"/>
            <a:ext cx="8944828" cy="1450757"/>
          </a:xfrm>
        </p:spPr>
        <p:txBody>
          <a:bodyPr>
            <a:normAutofit/>
          </a:bodyPr>
          <a:lstStyle/>
          <a:p>
            <a:r>
              <a:rPr lang="en-US" dirty="0"/>
              <a:t>Changes in mental health delivery to target population health problems</a:t>
            </a:r>
          </a:p>
        </p:txBody>
      </p:sp>
      <p:sp>
        <p:nvSpPr>
          <p:cNvPr id="3" name="Content Placeholder 2"/>
          <p:cNvSpPr>
            <a:spLocks noGrp="1"/>
          </p:cNvSpPr>
          <p:nvPr>
            <p:ph idx="1"/>
          </p:nvPr>
        </p:nvSpPr>
        <p:spPr>
          <a:xfrm>
            <a:off x="945931" y="2147578"/>
            <a:ext cx="8797159" cy="4000974"/>
          </a:xfrm>
        </p:spPr>
        <p:txBody>
          <a:bodyPr>
            <a:normAutofit/>
          </a:bodyPr>
          <a:lstStyle/>
          <a:p>
            <a:r>
              <a:rPr lang="en-US" sz="2200" dirty="0">
                <a:latin typeface="+mj-lt"/>
              </a:rPr>
              <a:t>Clinical requirements for intervention</a:t>
            </a:r>
          </a:p>
          <a:p>
            <a:pPr lvl="1">
              <a:buFont typeface="Arial" charset="0"/>
              <a:buChar char="•"/>
            </a:pPr>
            <a:r>
              <a:rPr lang="en-US" sz="2000" dirty="0">
                <a:latin typeface="+mj-lt"/>
              </a:rPr>
              <a:t>Time-limited</a:t>
            </a:r>
          </a:p>
          <a:p>
            <a:pPr lvl="1">
              <a:buFont typeface="Arial" charset="0"/>
              <a:buChar char="•"/>
            </a:pPr>
            <a:r>
              <a:rPr lang="en-US" sz="2000" dirty="0">
                <a:latin typeface="+mj-lt"/>
              </a:rPr>
              <a:t>Evidence-based</a:t>
            </a:r>
          </a:p>
          <a:p>
            <a:pPr lvl="1">
              <a:buFont typeface="Arial" charset="0"/>
              <a:buChar char="•"/>
            </a:pPr>
            <a:r>
              <a:rPr lang="en-US" sz="2000" dirty="0">
                <a:latin typeface="+mj-lt"/>
              </a:rPr>
              <a:t>Potential applicability in consultation format</a:t>
            </a:r>
          </a:p>
          <a:p>
            <a:pPr lvl="1">
              <a:buFont typeface="Arial" charset="0"/>
              <a:buChar char="•"/>
            </a:pPr>
            <a:r>
              <a:rPr lang="en-US" sz="2000" dirty="0">
                <a:latin typeface="+mj-lt"/>
              </a:rPr>
              <a:t>Potential applicability for use in primary care settings</a:t>
            </a:r>
            <a:endParaRPr lang="en-US" sz="2200" dirty="0">
              <a:latin typeface="+mj-lt"/>
            </a:endParaRPr>
          </a:p>
        </p:txBody>
      </p:sp>
    </p:spTree>
    <p:extLst>
      <p:ext uri="{BB962C8B-B14F-4D97-AF65-F5344CB8AC3E}">
        <p14:creationId xmlns:p14="http://schemas.microsoft.com/office/powerpoint/2010/main" val="17467990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55C545-B600-DE4A-9D2F-6AC03E5DA774}"/>
              </a:ext>
            </a:extLst>
          </p:cNvPr>
          <p:cNvSpPr>
            <a:spLocks noGrp="1"/>
          </p:cNvSpPr>
          <p:nvPr>
            <p:ph type="title"/>
          </p:nvPr>
        </p:nvSpPr>
        <p:spPr>
          <a:xfrm>
            <a:off x="838200" y="435909"/>
            <a:ext cx="10515600" cy="1045229"/>
          </a:xfrm>
        </p:spPr>
        <p:txBody>
          <a:bodyPr/>
          <a:lstStyle/>
          <a:p>
            <a:r>
              <a:rPr lang="en-US" dirty="0">
                <a:solidFill>
                  <a:srgbClr val="5B9383"/>
                </a:solidFill>
              </a:rPr>
              <a:t>More about the FACT interventions</a:t>
            </a:r>
          </a:p>
        </p:txBody>
      </p:sp>
      <p:sp>
        <p:nvSpPr>
          <p:cNvPr id="8" name="Content Placeholder 7">
            <a:extLst>
              <a:ext uri="{FF2B5EF4-FFF2-40B4-BE49-F238E27FC236}">
                <a16:creationId xmlns:a16="http://schemas.microsoft.com/office/drawing/2014/main" id="{AB4B3858-1AA9-C64B-B2E7-52E4B3080795}"/>
              </a:ext>
            </a:extLst>
          </p:cNvPr>
          <p:cNvSpPr>
            <a:spLocks noGrp="1"/>
          </p:cNvSpPr>
          <p:nvPr>
            <p:ph idx="1"/>
          </p:nvPr>
        </p:nvSpPr>
        <p:spPr>
          <a:xfrm>
            <a:off x="838200" y="1481138"/>
            <a:ext cx="10134600" cy="4921127"/>
          </a:xfrm>
        </p:spPr>
        <p:txBody>
          <a:bodyPr>
            <a:normAutofit lnSpcReduction="10000"/>
          </a:bodyPr>
          <a:lstStyle/>
          <a:p>
            <a:r>
              <a:rPr lang="en-US" b="1" dirty="0"/>
              <a:t>BHC Visit (1:1, 30 mins)</a:t>
            </a:r>
          </a:p>
          <a:p>
            <a:pPr marL="342900" indent="-342900">
              <a:buFontTx/>
              <a:buChar char="-"/>
            </a:pPr>
            <a:r>
              <a:rPr lang="en-US" dirty="0"/>
              <a:t>Functional assessment; biopsychosocial model of pain; intro to ACT pain matrix</a:t>
            </a:r>
          </a:p>
          <a:p>
            <a:r>
              <a:rPr lang="en-US" b="1" dirty="0"/>
              <a:t>Class A: Values &amp; Action  </a:t>
            </a:r>
          </a:p>
          <a:p>
            <a:pPr marL="342900" indent="-342900">
              <a:buFontTx/>
              <a:buChar char="-"/>
            </a:pPr>
            <a:r>
              <a:rPr lang="en-US" dirty="0" err="1"/>
              <a:t>Defusion</a:t>
            </a:r>
            <a:r>
              <a:rPr lang="en-US" dirty="0"/>
              <a:t>; values clarification; connecting with others</a:t>
            </a:r>
          </a:p>
          <a:p>
            <a:r>
              <a:rPr lang="en-US" b="1" dirty="0"/>
              <a:t>Class B: Openness &amp; Acceptance skills</a:t>
            </a:r>
          </a:p>
          <a:p>
            <a:pPr marL="342900" indent="-342900">
              <a:buFontTx/>
              <a:buChar char="-"/>
            </a:pPr>
            <a:r>
              <a:rPr lang="en-US" dirty="0"/>
              <a:t>STEM &amp; DOTS techniques; Reducing avoidance; mindful breathing</a:t>
            </a:r>
          </a:p>
          <a:p>
            <a:r>
              <a:rPr lang="en-US" b="1" dirty="0"/>
              <a:t>Class C: Engagement skills</a:t>
            </a:r>
          </a:p>
          <a:p>
            <a:r>
              <a:rPr lang="en-US" dirty="0"/>
              <a:t>- Committed Action - setting SMARTER goals; value-based life goals</a:t>
            </a:r>
          </a:p>
          <a:p>
            <a:r>
              <a:rPr lang="en-US" b="1" dirty="0"/>
              <a:t>Booster: Maintaining progress</a:t>
            </a:r>
          </a:p>
          <a:p>
            <a:r>
              <a:rPr lang="en-US" dirty="0"/>
              <a:t>- Review; identifying barriers; using self-compassion to cope with relapses</a:t>
            </a:r>
          </a:p>
          <a:p>
            <a:pPr algn="ctr"/>
            <a:r>
              <a:rPr lang="en-US" dirty="0"/>
              <a:t>**Feedback given to PCPs after each visit**</a:t>
            </a:r>
          </a:p>
        </p:txBody>
      </p:sp>
    </p:spTree>
    <p:extLst>
      <p:ext uri="{BB962C8B-B14F-4D97-AF65-F5344CB8AC3E}">
        <p14:creationId xmlns:p14="http://schemas.microsoft.com/office/powerpoint/2010/main" val="33086243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3B50987-0EDD-AC45-B297-7C88C01D9D15}"/>
              </a:ext>
            </a:extLst>
          </p:cNvPr>
          <p:cNvSpPr>
            <a:spLocks noGrp="1"/>
          </p:cNvSpPr>
          <p:nvPr>
            <p:ph type="title"/>
          </p:nvPr>
        </p:nvSpPr>
        <p:spPr/>
        <p:txBody>
          <a:bodyPr/>
          <a:lstStyle/>
          <a:p>
            <a:r>
              <a:rPr lang="en-US" dirty="0"/>
              <a:t>Class description</a:t>
            </a:r>
          </a:p>
        </p:txBody>
      </p:sp>
      <p:sp>
        <p:nvSpPr>
          <p:cNvPr id="8" name="Content Placeholder 7">
            <a:extLst>
              <a:ext uri="{FF2B5EF4-FFF2-40B4-BE49-F238E27FC236}">
                <a16:creationId xmlns:a16="http://schemas.microsoft.com/office/drawing/2014/main" id="{BEB4B2C7-7926-2F46-B750-07AA18C09430}"/>
              </a:ext>
            </a:extLst>
          </p:cNvPr>
          <p:cNvSpPr>
            <a:spLocks noGrp="1"/>
          </p:cNvSpPr>
          <p:nvPr>
            <p:ph sz="half" idx="2"/>
          </p:nvPr>
        </p:nvSpPr>
        <p:spPr/>
        <p:txBody>
          <a:bodyPr>
            <a:normAutofit lnSpcReduction="10000"/>
          </a:bodyPr>
          <a:lstStyle/>
          <a:p>
            <a:pPr marL="457200" indent="-457200">
              <a:buFont typeface="+mj-lt"/>
              <a:buAutoNum type="arabicPeriod"/>
            </a:pPr>
            <a:r>
              <a:rPr lang="en-US" dirty="0"/>
              <a:t>Introductions &amp; reinforcement</a:t>
            </a:r>
          </a:p>
          <a:p>
            <a:pPr marL="457200" indent="-457200">
              <a:buFont typeface="+mj-lt"/>
              <a:buAutoNum type="arabicPeriod"/>
            </a:pPr>
            <a:r>
              <a:rPr lang="en-US" dirty="0"/>
              <a:t>Review of between-class exercises</a:t>
            </a:r>
          </a:p>
          <a:p>
            <a:pPr marL="457200" indent="-457200">
              <a:buFont typeface="+mj-lt"/>
              <a:buAutoNum type="arabicPeriod"/>
            </a:pPr>
            <a:r>
              <a:rPr lang="en-US" dirty="0">
                <a:solidFill>
                  <a:schemeClr val="tx1"/>
                </a:solidFill>
              </a:rPr>
              <a:t>In-class activities/exercises</a:t>
            </a:r>
          </a:p>
          <a:p>
            <a:pPr marL="457200" indent="-457200">
              <a:buFont typeface="+mj-lt"/>
              <a:buAutoNum type="arabicPeriod"/>
            </a:pPr>
            <a:r>
              <a:rPr lang="en-US" dirty="0">
                <a:solidFill>
                  <a:schemeClr val="tx1"/>
                </a:solidFill>
              </a:rPr>
              <a:t>Didactic teaching</a:t>
            </a:r>
          </a:p>
          <a:p>
            <a:pPr marL="457200" indent="-457200">
              <a:buFont typeface="+mj-lt"/>
              <a:buAutoNum type="arabicPeriod"/>
            </a:pPr>
            <a:r>
              <a:rPr lang="en-US" dirty="0">
                <a:solidFill>
                  <a:schemeClr val="tx1"/>
                </a:solidFill>
              </a:rPr>
              <a:t>Homework/between-class exercises assignments</a:t>
            </a:r>
          </a:p>
          <a:p>
            <a:pPr marL="457200" indent="-457200">
              <a:buFont typeface="+mj-lt"/>
              <a:buAutoNum type="arabicPeriod"/>
            </a:pPr>
            <a:endParaRPr lang="en-US" dirty="0">
              <a:solidFill>
                <a:schemeClr val="tx1"/>
              </a:solidFill>
            </a:endParaRPr>
          </a:p>
          <a:p>
            <a:r>
              <a:rPr lang="en-US" i="1" dirty="0">
                <a:solidFill>
                  <a:schemeClr val="tx1"/>
                </a:solidFill>
              </a:rPr>
              <a:t> </a:t>
            </a:r>
            <a:endParaRPr lang="en-US" dirty="0">
              <a:solidFill>
                <a:schemeClr val="tx1"/>
              </a:solidFill>
            </a:endParaRPr>
          </a:p>
          <a:p>
            <a:pPr marL="342900" indent="-342900">
              <a:buFontTx/>
              <a:buChar char="-"/>
            </a:pPr>
            <a:endParaRPr lang="en-US" dirty="0">
              <a:solidFill>
                <a:schemeClr val="tx1"/>
              </a:solidFill>
            </a:endParaRPr>
          </a:p>
          <a:p>
            <a:endParaRPr lang="en-US" dirty="0"/>
          </a:p>
          <a:p>
            <a:endParaRPr lang="en-US" dirty="0"/>
          </a:p>
          <a:p>
            <a:endParaRPr lang="en-US" dirty="0"/>
          </a:p>
        </p:txBody>
      </p:sp>
      <p:sp>
        <p:nvSpPr>
          <p:cNvPr id="11" name="Content Placeholder 10">
            <a:extLst>
              <a:ext uri="{FF2B5EF4-FFF2-40B4-BE49-F238E27FC236}">
                <a16:creationId xmlns:a16="http://schemas.microsoft.com/office/drawing/2014/main" id="{50B8395E-D4EE-E640-8AF0-FA3A69BC4573}"/>
              </a:ext>
            </a:extLst>
          </p:cNvPr>
          <p:cNvSpPr>
            <a:spLocks noGrp="1"/>
          </p:cNvSpPr>
          <p:nvPr>
            <p:ph sz="half" idx="10"/>
          </p:nvPr>
        </p:nvSpPr>
        <p:spPr>
          <a:xfrm>
            <a:off x="6306671" y="2693286"/>
            <a:ext cx="5048717" cy="3527005"/>
          </a:xfrm>
        </p:spPr>
        <p:txBody>
          <a:bodyPr>
            <a:normAutofit/>
          </a:bodyPr>
          <a:lstStyle/>
          <a:p>
            <a:pPr marL="342900" indent="-342900">
              <a:buFontTx/>
              <a:buChar char="-"/>
            </a:pPr>
            <a:r>
              <a:rPr lang="en-US" dirty="0">
                <a:solidFill>
                  <a:schemeClr val="tx1"/>
                </a:solidFill>
              </a:rPr>
              <a:t>The ACT Matrix as a framework</a:t>
            </a:r>
          </a:p>
          <a:p>
            <a:pPr marL="342900" indent="-342900">
              <a:buFontTx/>
              <a:buChar char="-"/>
            </a:pPr>
            <a:r>
              <a:rPr lang="en-US" dirty="0">
                <a:solidFill>
                  <a:schemeClr val="tx1"/>
                </a:solidFill>
              </a:rPr>
              <a:t>Values as guide (Bullseye)</a:t>
            </a:r>
          </a:p>
          <a:p>
            <a:pPr marL="342900" indent="-342900">
              <a:buFontTx/>
              <a:buChar char="-"/>
            </a:pPr>
            <a:r>
              <a:rPr lang="en-US" dirty="0" err="1">
                <a:solidFill>
                  <a:schemeClr val="tx1"/>
                </a:solidFill>
              </a:rPr>
              <a:t>Defusion</a:t>
            </a:r>
            <a:r>
              <a:rPr lang="en-US" dirty="0">
                <a:solidFill>
                  <a:schemeClr val="tx1"/>
                </a:solidFill>
              </a:rPr>
              <a:t> exercises</a:t>
            </a:r>
          </a:p>
          <a:p>
            <a:pPr marL="342900" indent="-342900">
              <a:buFontTx/>
              <a:buChar char="-"/>
            </a:pPr>
            <a:r>
              <a:rPr lang="en-US" dirty="0">
                <a:solidFill>
                  <a:schemeClr val="tx1"/>
                </a:solidFill>
              </a:rPr>
              <a:t>Acceptance of pain</a:t>
            </a:r>
          </a:p>
          <a:p>
            <a:pPr marL="342900" indent="-342900">
              <a:buFontTx/>
              <a:buChar char="-"/>
            </a:pPr>
            <a:r>
              <a:rPr lang="en-US" dirty="0">
                <a:solidFill>
                  <a:schemeClr val="tx1"/>
                </a:solidFill>
              </a:rPr>
              <a:t>Mindfulness and/or SNS calming practices</a:t>
            </a:r>
          </a:p>
          <a:p>
            <a:pPr marL="342900" indent="-342900">
              <a:buFontTx/>
              <a:buChar char="-"/>
            </a:pPr>
            <a:r>
              <a:rPr lang="en-US" dirty="0">
                <a:solidFill>
                  <a:schemeClr val="tx1"/>
                </a:solidFill>
              </a:rPr>
              <a:t>Focus on self-compassion</a:t>
            </a:r>
          </a:p>
          <a:p>
            <a:pPr marL="342900" indent="-342900">
              <a:buFontTx/>
              <a:buChar char="-"/>
            </a:pPr>
            <a:r>
              <a:rPr lang="en-US" dirty="0">
                <a:solidFill>
                  <a:schemeClr val="tx1"/>
                </a:solidFill>
              </a:rPr>
              <a:t>Committed action</a:t>
            </a:r>
          </a:p>
          <a:p>
            <a:endParaRPr lang="en-US" dirty="0"/>
          </a:p>
        </p:txBody>
      </p:sp>
      <p:sp>
        <p:nvSpPr>
          <p:cNvPr id="12" name="Text Placeholder 11">
            <a:extLst>
              <a:ext uri="{FF2B5EF4-FFF2-40B4-BE49-F238E27FC236}">
                <a16:creationId xmlns:a16="http://schemas.microsoft.com/office/drawing/2014/main" id="{7B157FCA-0C18-4742-AB98-97AAE017126B}"/>
              </a:ext>
            </a:extLst>
          </p:cNvPr>
          <p:cNvSpPr>
            <a:spLocks noGrp="1"/>
          </p:cNvSpPr>
          <p:nvPr>
            <p:ph type="body" sz="quarter" idx="11"/>
          </p:nvPr>
        </p:nvSpPr>
        <p:spPr/>
        <p:txBody>
          <a:bodyPr/>
          <a:lstStyle/>
          <a:p>
            <a:r>
              <a:rPr lang="en-US" dirty="0"/>
              <a:t>Structure</a:t>
            </a:r>
          </a:p>
        </p:txBody>
      </p:sp>
      <p:sp>
        <p:nvSpPr>
          <p:cNvPr id="13" name="Text Placeholder 12">
            <a:extLst>
              <a:ext uri="{FF2B5EF4-FFF2-40B4-BE49-F238E27FC236}">
                <a16:creationId xmlns:a16="http://schemas.microsoft.com/office/drawing/2014/main" id="{AF7E8A1D-19F1-E545-B03D-40493F87096B}"/>
              </a:ext>
            </a:extLst>
          </p:cNvPr>
          <p:cNvSpPr>
            <a:spLocks noGrp="1"/>
          </p:cNvSpPr>
          <p:nvPr>
            <p:ph type="body" sz="quarter" idx="12"/>
          </p:nvPr>
        </p:nvSpPr>
        <p:spPr/>
        <p:txBody>
          <a:bodyPr/>
          <a:lstStyle/>
          <a:p>
            <a:r>
              <a:rPr lang="en-US" dirty="0"/>
              <a:t>Content</a:t>
            </a:r>
          </a:p>
        </p:txBody>
      </p:sp>
      <p:pic>
        <p:nvPicPr>
          <p:cNvPr id="10" name="Picture 6" descr="mage result for happy brain">
            <a:extLst>
              <a:ext uri="{FF2B5EF4-FFF2-40B4-BE49-F238E27FC236}">
                <a16:creationId xmlns:a16="http://schemas.microsoft.com/office/drawing/2014/main" id="{197ADD48-73FF-8147-8D66-B47575C2C3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230" b="6286"/>
          <a:stretch/>
        </p:blipFill>
        <p:spPr bwMode="auto">
          <a:xfrm>
            <a:off x="9771305" y="0"/>
            <a:ext cx="1580907" cy="202521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D9C0D23-8ACF-714E-9E4C-A86B13673051}"/>
              </a:ext>
            </a:extLst>
          </p:cNvPr>
          <p:cNvSpPr txBox="1"/>
          <p:nvPr/>
        </p:nvSpPr>
        <p:spPr>
          <a:xfrm>
            <a:off x="114300" y="6419870"/>
            <a:ext cx="91282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Pain and Quality of Life Pathway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program manual (Robinson &amp;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Kanzler</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2017). </a:t>
            </a:r>
          </a:p>
        </p:txBody>
      </p:sp>
    </p:spTree>
    <p:extLst>
      <p:ext uri="{BB962C8B-B14F-4D97-AF65-F5344CB8AC3E}">
        <p14:creationId xmlns:p14="http://schemas.microsoft.com/office/powerpoint/2010/main" val="19398760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59233D-C0E6-3342-94A0-0B15213FCFD0}"/>
              </a:ext>
            </a:extLst>
          </p:cNvPr>
          <p:cNvPicPr/>
          <p:nvPr/>
        </p:nvPicPr>
        <p:blipFill rotWithShape="1">
          <a:blip r:embed="rId2"/>
          <a:srcRect l="66226" t="15701" r="16239" b="3451"/>
          <a:stretch/>
        </p:blipFill>
        <p:spPr bwMode="auto">
          <a:xfrm>
            <a:off x="2724150" y="152400"/>
            <a:ext cx="6743700" cy="6705600"/>
          </a:xfrm>
          <a:prstGeom prst="rect">
            <a:avLst/>
          </a:prstGeom>
          <a:ln>
            <a:noFill/>
          </a:ln>
          <a:extLst>
            <a:ext uri="{53640926-AAD7-44D8-BBD7-CCE9431645EC}">
              <a14:shadowObscured xmlns:a14="http://schemas.microsoft.com/office/drawing/2010/main"/>
            </a:ext>
          </a:extLst>
        </p:spPr>
      </p:pic>
      <p:sp>
        <p:nvSpPr>
          <p:cNvPr id="3" name="Title 6">
            <a:extLst>
              <a:ext uri="{FF2B5EF4-FFF2-40B4-BE49-F238E27FC236}">
                <a16:creationId xmlns:a16="http://schemas.microsoft.com/office/drawing/2014/main" id="{C866B4B0-8B56-7244-9E43-938A8D46B44D}"/>
              </a:ext>
            </a:extLst>
          </p:cNvPr>
          <p:cNvSpPr txBox="1">
            <a:spLocks/>
          </p:cNvSpPr>
          <p:nvPr/>
        </p:nvSpPr>
        <p:spPr>
          <a:xfrm rot="20940465">
            <a:off x="103793" y="320402"/>
            <a:ext cx="1884362" cy="1270000"/>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Goudy Oldstyle Std Regular"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merican Typewriter" panose="02090604020004020304" pitchFamily="18" charset="77"/>
                <a:ea typeface="+mj-ea"/>
                <a:cs typeface="+mj-cs"/>
              </a:rPr>
              <a:t>Example patient handout</a:t>
            </a:r>
          </a:p>
        </p:txBody>
      </p:sp>
    </p:spTree>
    <p:extLst>
      <p:ext uri="{BB962C8B-B14F-4D97-AF65-F5344CB8AC3E}">
        <p14:creationId xmlns:p14="http://schemas.microsoft.com/office/powerpoint/2010/main" val="17181963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5400" dirty="0" err="1">
                <a:latin typeface="+mj-lt"/>
                <a:cs typeface="Goudy Old Style"/>
              </a:rPr>
              <a:t>fACT</a:t>
            </a:r>
            <a:r>
              <a:rPr lang="en-US" sz="5400" dirty="0">
                <a:latin typeface="+mj-lt"/>
                <a:cs typeface="Goudy Old Style"/>
              </a:rPr>
              <a:t> in Primary Care with High Risk Patients</a:t>
            </a:r>
          </a:p>
        </p:txBody>
      </p:sp>
      <p:sp>
        <p:nvSpPr>
          <p:cNvPr id="3" name="TextBox 2">
            <a:extLst>
              <a:ext uri="{FF2B5EF4-FFF2-40B4-BE49-F238E27FC236}">
                <a16:creationId xmlns:a16="http://schemas.microsoft.com/office/drawing/2014/main" id="{7A81FB8E-9D37-4802-8297-33BF92675295}"/>
              </a:ext>
            </a:extLst>
          </p:cNvPr>
          <p:cNvSpPr txBox="1"/>
          <p:nvPr/>
        </p:nvSpPr>
        <p:spPr>
          <a:xfrm>
            <a:off x="1809751" y="4943475"/>
            <a:ext cx="4371975" cy="1477328"/>
          </a:xfrm>
          <a:prstGeom prst="rect">
            <a:avLst/>
          </a:prstGeom>
          <a:noFill/>
        </p:spPr>
        <p:txBody>
          <a:bodyPr wrap="square" rtlCol="0">
            <a:spAutoFit/>
          </a:bodyPr>
          <a:lstStyle/>
          <a:p>
            <a:r>
              <a:rPr lang="en-US" dirty="0"/>
              <a:t>Stacy Ogbeide, PsyD, ABPP</a:t>
            </a:r>
          </a:p>
          <a:p>
            <a:r>
              <a:rPr lang="en-US" dirty="0"/>
              <a:t>Associate Professor/Clinical</a:t>
            </a:r>
            <a:br>
              <a:rPr lang="en-US" dirty="0"/>
            </a:br>
            <a:r>
              <a:rPr lang="en-US" dirty="0"/>
              <a:t>Dept. of Family &amp; Community Medicine</a:t>
            </a:r>
          </a:p>
          <a:p>
            <a:r>
              <a:rPr lang="en-US" dirty="0"/>
              <a:t>Long School of Medicine</a:t>
            </a:r>
          </a:p>
          <a:p>
            <a:endParaRPr lang="en-US" dirty="0"/>
          </a:p>
        </p:txBody>
      </p:sp>
    </p:spTree>
    <p:extLst>
      <p:ext uri="{BB962C8B-B14F-4D97-AF65-F5344CB8AC3E}">
        <p14:creationId xmlns:p14="http://schemas.microsoft.com/office/powerpoint/2010/main" val="37734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Presence of Behavioral Health Issues in Primary Care</a:t>
            </a:r>
          </a:p>
        </p:txBody>
      </p:sp>
      <p:sp>
        <p:nvSpPr>
          <p:cNvPr id="3" name="Content Placeholder 2"/>
          <p:cNvSpPr>
            <a:spLocks noGrp="1"/>
          </p:cNvSpPr>
          <p:nvPr>
            <p:ph sz="half" idx="2"/>
          </p:nvPr>
        </p:nvSpPr>
        <p:spPr>
          <a:xfrm>
            <a:off x="2153842" y="1922931"/>
            <a:ext cx="7886699" cy="3725395"/>
          </a:xfrm>
        </p:spPr>
        <p:txBody>
          <a:bodyPr>
            <a:normAutofit fontScale="92500"/>
          </a:bodyPr>
          <a:lstStyle/>
          <a:p>
            <a:pPr marL="461963" indent="-231775">
              <a:spcBef>
                <a:spcPts val="600"/>
              </a:spcBef>
              <a:buSzPct val="100000"/>
              <a:buFont typeface="Arial" pitchFamily="34" charset="0"/>
              <a:buChar char="•"/>
              <a:defRPr/>
            </a:pPr>
            <a:r>
              <a:rPr lang="en-US" altLang="en-US" sz="2400" b="1" dirty="0">
                <a:solidFill>
                  <a:srgbClr val="00B0F0"/>
                </a:solidFill>
                <a:latin typeface="Times New Roman" panose="02020603050405020304" pitchFamily="18" charset="0"/>
                <a:ea typeface="Helvetica" charset="0"/>
                <a:cs typeface="Times New Roman" panose="02020603050405020304" pitchFamily="18" charset="0"/>
                <a:sym typeface="Arial" pitchFamily="34" charset="0"/>
              </a:rPr>
              <a:t>84% </a:t>
            </a:r>
            <a:r>
              <a:rPr lang="en-US" altLang="en-US" sz="2400" dirty="0">
                <a:latin typeface="Times New Roman" panose="02020603050405020304" pitchFamily="18" charset="0"/>
                <a:ea typeface="Helvetica" charset="0"/>
                <a:cs typeface="Times New Roman" panose="02020603050405020304" pitchFamily="18" charset="0"/>
                <a:sym typeface="Arial" pitchFamily="34" charset="0"/>
              </a:rPr>
              <a:t>of the time, the 14 most common physical complaints have no identifiable organic etiology</a:t>
            </a:r>
            <a:r>
              <a:rPr lang="en-US" altLang="en-US" sz="2400" baseline="30000" dirty="0">
                <a:latin typeface="Times New Roman" panose="02020603050405020304" pitchFamily="18" charset="0"/>
                <a:ea typeface="Helvetica" charset="0"/>
                <a:cs typeface="Times New Roman" panose="02020603050405020304" pitchFamily="18" charset="0"/>
                <a:sym typeface="Arial" pitchFamily="34" charset="0"/>
              </a:rPr>
              <a:t>1</a:t>
            </a:r>
          </a:p>
          <a:p>
            <a:pPr marL="461963" indent="-231775">
              <a:spcBef>
                <a:spcPts val="600"/>
              </a:spcBef>
              <a:buSzPct val="100000"/>
              <a:buFont typeface="Arial" pitchFamily="34" charset="0"/>
              <a:buChar char="•"/>
              <a:defRPr/>
            </a:pPr>
            <a:r>
              <a:rPr lang="en-US" altLang="en-US" sz="2400" b="1" dirty="0">
                <a:solidFill>
                  <a:srgbClr val="00B0F0"/>
                </a:solidFill>
                <a:latin typeface="Times New Roman" panose="02020603050405020304" pitchFamily="18" charset="0"/>
                <a:ea typeface="Helvetica" charset="0"/>
                <a:cs typeface="Times New Roman" panose="02020603050405020304" pitchFamily="18" charset="0"/>
                <a:sym typeface="Arial" pitchFamily="34" charset="0"/>
              </a:rPr>
              <a:t>80% </a:t>
            </a:r>
            <a:r>
              <a:rPr lang="en-US" altLang="en-US" sz="2400" dirty="0">
                <a:latin typeface="Times New Roman" panose="02020603050405020304" pitchFamily="18" charset="0"/>
                <a:ea typeface="Helvetica" charset="0"/>
                <a:cs typeface="Times New Roman" panose="02020603050405020304" pitchFamily="18" charset="0"/>
                <a:sym typeface="Arial" pitchFamily="34" charset="0"/>
              </a:rPr>
              <a:t>of individuals with a behavioral health disorder will visit primary care at least 1 time in a calendar year</a:t>
            </a:r>
            <a:r>
              <a:rPr lang="en-US" altLang="en-US" sz="2400" baseline="30000" dirty="0">
                <a:latin typeface="Times New Roman" panose="02020603050405020304" pitchFamily="18" charset="0"/>
                <a:ea typeface="Helvetica" charset="0"/>
                <a:cs typeface="Times New Roman" panose="02020603050405020304" pitchFamily="18" charset="0"/>
                <a:sym typeface="Arial" pitchFamily="34" charset="0"/>
              </a:rPr>
              <a:t>2</a:t>
            </a:r>
          </a:p>
          <a:p>
            <a:pPr marL="461963" indent="-231775">
              <a:spcBef>
                <a:spcPts val="600"/>
              </a:spcBef>
              <a:buSzPct val="100000"/>
              <a:buFont typeface="Arial" pitchFamily="34" charset="0"/>
              <a:buChar char="•"/>
              <a:defRPr/>
            </a:pPr>
            <a:r>
              <a:rPr lang="en-US" altLang="en-US" sz="2400" b="1" dirty="0">
                <a:solidFill>
                  <a:srgbClr val="00B0F0"/>
                </a:solidFill>
                <a:latin typeface="Times New Roman" panose="02020603050405020304" pitchFamily="18" charset="0"/>
                <a:ea typeface="Helvetica" charset="0"/>
                <a:cs typeface="Times New Roman" panose="02020603050405020304" pitchFamily="18" charset="0"/>
                <a:sym typeface="Arial" pitchFamily="34" charset="0"/>
              </a:rPr>
              <a:t>50% </a:t>
            </a:r>
            <a:r>
              <a:rPr lang="en-US" altLang="en-US" sz="2400" dirty="0">
                <a:latin typeface="Times New Roman" panose="02020603050405020304" pitchFamily="18" charset="0"/>
                <a:ea typeface="Helvetica" charset="0"/>
                <a:cs typeface="Times New Roman" panose="02020603050405020304" pitchFamily="18" charset="0"/>
                <a:sym typeface="Arial" pitchFamily="34" charset="0"/>
              </a:rPr>
              <a:t>of all behavioral health disorders are treated in primary care</a:t>
            </a:r>
            <a:r>
              <a:rPr lang="en-US" altLang="en-US" sz="2400" baseline="30000" dirty="0">
                <a:latin typeface="Times New Roman" panose="02020603050405020304" pitchFamily="18" charset="0"/>
                <a:ea typeface="Helvetica" charset="0"/>
                <a:cs typeface="Times New Roman" panose="02020603050405020304" pitchFamily="18" charset="0"/>
                <a:sym typeface="Arial" pitchFamily="34" charset="0"/>
              </a:rPr>
              <a:t>3</a:t>
            </a:r>
          </a:p>
          <a:p>
            <a:pPr marL="461963" indent="-231775">
              <a:spcBef>
                <a:spcPts val="600"/>
              </a:spcBef>
              <a:buSzPct val="100000"/>
              <a:buFont typeface="Arial" pitchFamily="34" charset="0"/>
              <a:buChar char="•"/>
              <a:defRPr/>
            </a:pPr>
            <a:r>
              <a:rPr lang="en-US" altLang="en-US" sz="2400" b="1" dirty="0">
                <a:solidFill>
                  <a:srgbClr val="00B0F0"/>
                </a:solidFill>
                <a:latin typeface="Times New Roman" panose="02020603050405020304" pitchFamily="18" charset="0"/>
                <a:ea typeface="Helvetica" charset="0"/>
                <a:cs typeface="Times New Roman" panose="02020603050405020304" pitchFamily="18" charset="0"/>
                <a:sym typeface="Arial" pitchFamily="34" charset="0"/>
              </a:rPr>
              <a:t>20-40% </a:t>
            </a:r>
            <a:r>
              <a:rPr lang="en-US" altLang="en-US" sz="2400" dirty="0">
                <a:latin typeface="Times New Roman" panose="02020603050405020304" pitchFamily="18" charset="0"/>
                <a:ea typeface="Helvetica" charset="0"/>
                <a:cs typeface="Times New Roman" panose="02020603050405020304" pitchFamily="18" charset="0"/>
                <a:sym typeface="Arial" pitchFamily="34" charset="0"/>
              </a:rPr>
              <a:t>of primary care patients have behavioral health needs</a:t>
            </a:r>
            <a:r>
              <a:rPr lang="en-US" altLang="en-US" sz="2400" baseline="30000" dirty="0">
                <a:latin typeface="Times New Roman" panose="02020603050405020304" pitchFamily="18" charset="0"/>
                <a:ea typeface="Helvetica" charset="0"/>
                <a:cs typeface="Times New Roman" panose="02020603050405020304" pitchFamily="18" charset="0"/>
                <a:sym typeface="Arial" pitchFamily="34" charset="0"/>
              </a:rPr>
              <a:t>4</a:t>
            </a:r>
            <a:endParaRPr lang="en-US" altLang="en-US" sz="2400" dirty="0">
              <a:latin typeface="Times New Roman" panose="02020603050405020304" pitchFamily="18" charset="0"/>
              <a:ea typeface="Helvetica" charset="0"/>
              <a:cs typeface="Times New Roman" panose="02020603050405020304" pitchFamily="18" charset="0"/>
              <a:sym typeface="Arial" pitchFamily="34" charset="0"/>
            </a:endParaRPr>
          </a:p>
          <a:p>
            <a:pPr marL="461963" indent="-231775">
              <a:spcBef>
                <a:spcPts val="600"/>
              </a:spcBef>
              <a:buSzPct val="100000"/>
              <a:buFont typeface="Arial" pitchFamily="34" charset="0"/>
              <a:buChar char="•"/>
              <a:defRPr/>
            </a:pPr>
            <a:r>
              <a:rPr lang="en-US" altLang="en-US" sz="2400" b="1" dirty="0">
                <a:solidFill>
                  <a:srgbClr val="00B0F0"/>
                </a:solidFill>
                <a:latin typeface="Times New Roman" panose="02020603050405020304" pitchFamily="18" charset="0"/>
                <a:ea typeface="Helvetica" charset="0"/>
                <a:cs typeface="Times New Roman" panose="02020603050405020304" pitchFamily="18" charset="0"/>
                <a:sym typeface="Arial" pitchFamily="34" charset="0"/>
              </a:rPr>
              <a:t>48% </a:t>
            </a:r>
            <a:r>
              <a:rPr lang="en-US" altLang="en-US" sz="2400" dirty="0">
                <a:latin typeface="Times New Roman" panose="02020603050405020304" pitchFamily="18" charset="0"/>
                <a:ea typeface="Helvetica" charset="0"/>
                <a:cs typeface="Times New Roman" panose="02020603050405020304" pitchFamily="18" charset="0"/>
                <a:sym typeface="Arial" pitchFamily="34" charset="0"/>
              </a:rPr>
              <a:t>of the appointments for all psychotropic agents are with a non-psychiatric primary care provider</a:t>
            </a:r>
            <a:r>
              <a:rPr lang="en-US" altLang="en-US" sz="2400" baseline="30000" dirty="0">
                <a:latin typeface="Times New Roman" panose="02020603050405020304" pitchFamily="18" charset="0"/>
                <a:ea typeface="Helvetica" charset="0"/>
                <a:cs typeface="Times New Roman" panose="02020603050405020304" pitchFamily="18" charset="0"/>
                <a:sym typeface="Arial" pitchFamily="34" charset="0"/>
              </a:rPr>
              <a:t>5</a:t>
            </a:r>
          </a:p>
          <a:p>
            <a:endParaRPr lang="en-US" dirty="0"/>
          </a:p>
        </p:txBody>
      </p:sp>
      <p:sp>
        <p:nvSpPr>
          <p:cNvPr id="4" name="AutoShape 5">
            <a:extLst>
              <a:ext uri="{FF2B5EF4-FFF2-40B4-BE49-F238E27FC236}">
                <a16:creationId xmlns:a16="http://schemas.microsoft.com/office/drawing/2014/main" id="{5EFE4EF5-C8C1-4D1C-A9B2-B4809F5AD8A0}"/>
              </a:ext>
            </a:extLst>
          </p:cNvPr>
          <p:cNvSpPr>
            <a:spLocks/>
          </p:cNvSpPr>
          <p:nvPr/>
        </p:nvSpPr>
        <p:spPr bwMode="auto">
          <a:xfrm>
            <a:off x="1752601" y="5924551"/>
            <a:ext cx="6677025" cy="6953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p:spPr>
        <p:txBody>
          <a:bodyPr lIns="0" tIns="0" rIns="0" bIns="0"/>
          <a:lstStyle>
            <a:lvl1pPr>
              <a:defRPr>
                <a:solidFill>
                  <a:srgbClr val="000000"/>
                </a:solidFill>
                <a:latin typeface="Times New Roman" pitchFamily="18" charset="0"/>
                <a:ea typeface="Helvetica" charset="0"/>
                <a:cs typeface="Helvetica" charset="0"/>
                <a:sym typeface="Times New Roman" pitchFamily="18" charset="0"/>
              </a:defRPr>
            </a:lvl1pPr>
            <a:lvl2pPr marL="742950" indent="-285750">
              <a:defRPr>
                <a:solidFill>
                  <a:srgbClr val="000000"/>
                </a:solidFill>
                <a:latin typeface="Times New Roman" pitchFamily="18" charset="0"/>
                <a:ea typeface="Helvetica" charset="0"/>
                <a:cs typeface="Helvetica" charset="0"/>
                <a:sym typeface="Times New Roman" pitchFamily="18" charset="0"/>
              </a:defRPr>
            </a:lvl2pPr>
            <a:lvl3pPr marL="1143000" indent="-228600">
              <a:defRPr>
                <a:solidFill>
                  <a:srgbClr val="000000"/>
                </a:solidFill>
                <a:latin typeface="Times New Roman" pitchFamily="18" charset="0"/>
                <a:ea typeface="Helvetica" charset="0"/>
                <a:cs typeface="Helvetica" charset="0"/>
                <a:sym typeface="Times New Roman" pitchFamily="18" charset="0"/>
              </a:defRPr>
            </a:lvl3pPr>
            <a:lvl4pPr marL="1600200" indent="-228600">
              <a:defRPr>
                <a:solidFill>
                  <a:srgbClr val="000000"/>
                </a:solidFill>
                <a:latin typeface="Times New Roman" pitchFamily="18" charset="0"/>
                <a:ea typeface="Helvetica" charset="0"/>
                <a:cs typeface="Helvetica" charset="0"/>
                <a:sym typeface="Times New Roman" pitchFamily="18" charset="0"/>
              </a:defRPr>
            </a:lvl4pPr>
            <a:lvl5pPr marL="2057400" indent="-228600">
              <a:defRPr>
                <a:solidFill>
                  <a:srgbClr val="000000"/>
                </a:solidFill>
                <a:latin typeface="Times New Roman" pitchFamily="18" charset="0"/>
                <a:ea typeface="Helvetica" charset="0"/>
                <a:cs typeface="Helvetica" charset="0"/>
                <a:sym typeface="Times New Roman" pitchFamily="18" charset="0"/>
              </a:defRPr>
            </a:lvl5pPr>
            <a:lvl6pPr marL="2514600" indent="-228600" eaLnBrk="0" fontAlgn="base" hangingPunct="0">
              <a:spcBef>
                <a:spcPct val="0"/>
              </a:spcBef>
              <a:spcAft>
                <a:spcPct val="0"/>
              </a:spcAft>
              <a:defRPr>
                <a:solidFill>
                  <a:srgbClr val="000000"/>
                </a:solidFill>
                <a:latin typeface="Times New Roman" pitchFamily="18" charset="0"/>
                <a:ea typeface="Helvetica" charset="0"/>
                <a:cs typeface="Helvetica" charset="0"/>
                <a:sym typeface="Times New Roman" pitchFamily="18" charset="0"/>
              </a:defRPr>
            </a:lvl6pPr>
            <a:lvl7pPr marL="2971800" indent="-228600" eaLnBrk="0" fontAlgn="base" hangingPunct="0">
              <a:spcBef>
                <a:spcPct val="0"/>
              </a:spcBef>
              <a:spcAft>
                <a:spcPct val="0"/>
              </a:spcAft>
              <a:defRPr>
                <a:solidFill>
                  <a:srgbClr val="000000"/>
                </a:solidFill>
                <a:latin typeface="Times New Roman" pitchFamily="18" charset="0"/>
                <a:ea typeface="Helvetica" charset="0"/>
                <a:cs typeface="Helvetica" charset="0"/>
                <a:sym typeface="Times New Roman" pitchFamily="18" charset="0"/>
              </a:defRPr>
            </a:lvl7pPr>
            <a:lvl8pPr marL="3429000" indent="-228600" eaLnBrk="0" fontAlgn="base" hangingPunct="0">
              <a:spcBef>
                <a:spcPct val="0"/>
              </a:spcBef>
              <a:spcAft>
                <a:spcPct val="0"/>
              </a:spcAft>
              <a:defRPr>
                <a:solidFill>
                  <a:srgbClr val="000000"/>
                </a:solidFill>
                <a:latin typeface="Times New Roman" pitchFamily="18" charset="0"/>
                <a:ea typeface="Helvetica" charset="0"/>
                <a:cs typeface="Helvetica" charset="0"/>
                <a:sym typeface="Times New Roman" pitchFamily="18" charset="0"/>
              </a:defRPr>
            </a:lvl8pPr>
            <a:lvl9pPr marL="3886200" indent="-228600" eaLnBrk="0" fontAlgn="base" hangingPunct="0">
              <a:spcBef>
                <a:spcPct val="0"/>
              </a:spcBef>
              <a:spcAft>
                <a:spcPct val="0"/>
              </a:spcAft>
              <a:defRPr>
                <a:solidFill>
                  <a:srgbClr val="000000"/>
                </a:solidFill>
                <a:latin typeface="Times New Roman" pitchFamily="18" charset="0"/>
                <a:ea typeface="Helvetica" charset="0"/>
                <a:cs typeface="Helvetica" charset="0"/>
                <a:sym typeface="Times New Roman" pitchFamily="18" charset="0"/>
              </a:defRPr>
            </a:lvl9pPr>
          </a:lstStyle>
          <a:p>
            <a:pPr>
              <a:defRPr/>
            </a:pPr>
            <a:r>
              <a:rPr lang="en-US" altLang="en-US" sz="1100" dirty="0">
                <a:solidFill>
                  <a:schemeClr val="tx2"/>
                </a:solidFill>
                <a:cs typeface="Times New Roman" panose="02020603050405020304" pitchFamily="18" charset="0"/>
                <a:sym typeface="Arial" pitchFamily="34" charset="0"/>
              </a:rPr>
              <a:t>Sources:  </a:t>
            </a:r>
            <a:r>
              <a:rPr lang="en-US" altLang="en-US" sz="1100" baseline="30000" dirty="0">
                <a:solidFill>
                  <a:schemeClr val="tx2"/>
                </a:solidFill>
                <a:cs typeface="Times New Roman" panose="02020603050405020304" pitchFamily="18" charset="0"/>
                <a:sym typeface="Arial" pitchFamily="34" charset="0"/>
              </a:rPr>
              <a:t>1</a:t>
            </a:r>
            <a:r>
              <a:rPr lang="en-US" altLang="en-US" sz="1100" dirty="0">
                <a:solidFill>
                  <a:schemeClr val="tx2"/>
                </a:solidFill>
                <a:cs typeface="Times New Roman" panose="02020603050405020304" pitchFamily="18" charset="0"/>
                <a:sym typeface="Arial" pitchFamily="34" charset="0"/>
              </a:rPr>
              <a:t>Kroenke &amp; </a:t>
            </a:r>
            <a:r>
              <a:rPr lang="en-US" altLang="en-US" sz="1100" dirty="0" err="1">
                <a:solidFill>
                  <a:schemeClr val="tx2"/>
                </a:solidFill>
                <a:cs typeface="Times New Roman" panose="02020603050405020304" pitchFamily="18" charset="0"/>
                <a:sym typeface="Arial" pitchFamily="34" charset="0"/>
              </a:rPr>
              <a:t>Mangelsdorf</a:t>
            </a:r>
            <a:r>
              <a:rPr lang="en-US" altLang="en-US" sz="1100" dirty="0">
                <a:solidFill>
                  <a:schemeClr val="tx2"/>
                </a:solidFill>
                <a:cs typeface="Times New Roman" panose="02020603050405020304" pitchFamily="18" charset="0"/>
                <a:sym typeface="Arial" pitchFamily="34" charset="0"/>
              </a:rPr>
              <a:t>,  Am J Med</a:t>
            </a:r>
            <a:r>
              <a:rPr lang="en-US" altLang="en-US" sz="1100" i="1" dirty="0">
                <a:solidFill>
                  <a:schemeClr val="tx2"/>
                </a:solidFill>
                <a:cs typeface="Times New Roman" panose="02020603050405020304" pitchFamily="18" charset="0"/>
                <a:sym typeface="Arial" pitchFamily="34" charset="0"/>
              </a:rPr>
              <a:t>. </a:t>
            </a:r>
            <a:r>
              <a:rPr lang="en-US" altLang="en-US" sz="1100" dirty="0">
                <a:solidFill>
                  <a:schemeClr val="tx2"/>
                </a:solidFill>
                <a:cs typeface="Times New Roman" panose="02020603050405020304" pitchFamily="18" charset="0"/>
                <a:sym typeface="Arial" pitchFamily="34" charset="0"/>
              </a:rPr>
              <a:t>1989;86:262-266. </a:t>
            </a:r>
            <a:r>
              <a:rPr lang="en-US" altLang="en-US" sz="1100" baseline="30000" dirty="0">
                <a:solidFill>
                  <a:schemeClr val="tx2"/>
                </a:solidFill>
                <a:cs typeface="Times New Roman" panose="02020603050405020304" pitchFamily="18" charset="0"/>
                <a:sym typeface="Arial" pitchFamily="34" charset="0"/>
              </a:rPr>
              <a:t>2</a:t>
            </a:r>
            <a:r>
              <a:rPr lang="en-US" altLang="en-US" sz="1100" dirty="0">
                <a:solidFill>
                  <a:schemeClr val="tx2"/>
                </a:solidFill>
                <a:cs typeface="Times New Roman" panose="02020603050405020304" pitchFamily="18" charset="0"/>
                <a:sym typeface="Arial" pitchFamily="34" charset="0"/>
              </a:rPr>
              <a:t>Narrow et al., Arch Gen Psychiatry. 1993;50:5-107. </a:t>
            </a:r>
            <a:r>
              <a:rPr lang="en-US" altLang="en-US" sz="1100" baseline="30000" dirty="0">
                <a:solidFill>
                  <a:schemeClr val="tx2"/>
                </a:solidFill>
                <a:cs typeface="Times New Roman" panose="02020603050405020304" pitchFamily="18" charset="0"/>
                <a:sym typeface="Arial" pitchFamily="34" charset="0"/>
              </a:rPr>
              <a:t>3</a:t>
            </a:r>
            <a:r>
              <a:rPr lang="en-US" altLang="en-US" sz="1100" dirty="0">
                <a:solidFill>
                  <a:schemeClr val="tx2"/>
                </a:solidFill>
                <a:cs typeface="Times New Roman" panose="02020603050405020304" pitchFamily="18" charset="0"/>
                <a:sym typeface="Arial" pitchFamily="34" charset="0"/>
              </a:rPr>
              <a:t>Kessler et al., NEJM. 2006;353:2515-23. </a:t>
            </a:r>
            <a:r>
              <a:rPr lang="en-US" altLang="en-US" sz="1100" baseline="30000" dirty="0">
                <a:solidFill>
                  <a:schemeClr val="tx2"/>
                </a:solidFill>
                <a:cs typeface="Times New Roman" panose="02020603050405020304" pitchFamily="18" charset="0"/>
                <a:sym typeface="Arial" pitchFamily="34" charset="0"/>
              </a:rPr>
              <a:t>4</a:t>
            </a:r>
            <a:r>
              <a:rPr lang="en-US" altLang="en-US" sz="1100" dirty="0">
                <a:solidFill>
                  <a:schemeClr val="tx2"/>
                </a:solidFill>
                <a:cs typeface="Times New Roman" panose="02020603050405020304" pitchFamily="18" charset="0"/>
                <a:sym typeface="Arial" pitchFamily="34" charset="0"/>
              </a:rPr>
              <a:t>Martin et al., Lancet. 2007; 370:859-877. </a:t>
            </a:r>
            <a:r>
              <a:rPr lang="en-US" altLang="en-US" sz="1100" baseline="30000" dirty="0">
                <a:solidFill>
                  <a:schemeClr val="tx2"/>
                </a:solidFill>
                <a:cs typeface="Times New Roman" panose="02020603050405020304" pitchFamily="18" charset="0"/>
                <a:sym typeface="Arial" pitchFamily="34" charset="0"/>
              </a:rPr>
              <a:t>5</a:t>
            </a:r>
            <a:r>
              <a:rPr lang="en-US" altLang="en-US" sz="1100" dirty="0">
                <a:solidFill>
                  <a:schemeClr val="tx2"/>
                </a:solidFill>
                <a:cs typeface="Times New Roman" panose="02020603050405020304" pitchFamily="18" charset="0"/>
                <a:sym typeface="Arial" pitchFamily="34" charset="0"/>
              </a:rPr>
              <a:t>Pincus et al., JAMA. 1998;279:526-531.</a:t>
            </a:r>
            <a:endParaRPr lang="en-US" altLang="en-US" sz="2400" dirty="0">
              <a:solidFill>
                <a:schemeClr val="tx2"/>
              </a:solidFill>
              <a:cs typeface="Times New Roman" panose="02020603050405020304" pitchFamily="18" charset="0"/>
            </a:endParaRPr>
          </a:p>
        </p:txBody>
      </p:sp>
    </p:spTree>
    <p:extLst>
      <p:ext uri="{BB962C8B-B14F-4D97-AF65-F5344CB8AC3E}">
        <p14:creationId xmlns:p14="http://schemas.microsoft.com/office/powerpoint/2010/main" val="221574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Presence of Suicidality in Primary Care</a:t>
            </a:r>
          </a:p>
        </p:txBody>
      </p:sp>
      <p:sp>
        <p:nvSpPr>
          <p:cNvPr id="3" name="Content Placeholder 2"/>
          <p:cNvSpPr>
            <a:spLocks noGrp="1"/>
          </p:cNvSpPr>
          <p:nvPr>
            <p:ph sz="half" idx="2"/>
          </p:nvPr>
        </p:nvSpPr>
        <p:spPr>
          <a:xfrm>
            <a:off x="2153842" y="1922930"/>
            <a:ext cx="7886699" cy="4172604"/>
          </a:xfrm>
        </p:spPr>
        <p:txBody>
          <a:bodyPr/>
          <a:lstStyle/>
          <a:p>
            <a:pPr marL="342900" indent="-342900">
              <a:buFont typeface="Arial" panose="020B0604020202020204" pitchFamily="34" charset="0"/>
              <a:buChar char="•"/>
            </a:pPr>
            <a:r>
              <a:rPr lang="en-US" b="1" dirty="0"/>
              <a:t>Almost 50% of individuals who die by suicide had contact with their primary care provider in the month preceding their death</a:t>
            </a:r>
          </a:p>
          <a:p>
            <a:pPr marL="342900" indent="-342900">
              <a:buFont typeface="Arial" panose="020B0604020202020204" pitchFamily="34" charset="0"/>
              <a:buChar char="•"/>
            </a:pPr>
            <a:r>
              <a:rPr lang="en-US" dirty="0"/>
              <a:t>15% saw a mental health provider</a:t>
            </a:r>
          </a:p>
          <a:p>
            <a:pPr marL="342900" indent="-342900">
              <a:buFont typeface="Arial" panose="020B0604020202020204" pitchFamily="34" charset="0"/>
              <a:buChar char="•"/>
            </a:pPr>
            <a:r>
              <a:rPr lang="en-US" dirty="0"/>
              <a:t>1-10% of primary care patients report thoughts of self-harm at any given time</a:t>
            </a:r>
          </a:p>
          <a:p>
            <a:endParaRPr lang="en-US" dirty="0"/>
          </a:p>
        </p:txBody>
      </p:sp>
      <p:sp>
        <p:nvSpPr>
          <p:cNvPr id="4" name="TextBox 3">
            <a:extLst>
              <a:ext uri="{FF2B5EF4-FFF2-40B4-BE49-F238E27FC236}">
                <a16:creationId xmlns:a16="http://schemas.microsoft.com/office/drawing/2014/main" id="{78A702A6-858D-4C76-BE56-E3905B4C2B44}"/>
              </a:ext>
            </a:extLst>
          </p:cNvPr>
          <p:cNvSpPr txBox="1"/>
          <p:nvPr/>
        </p:nvSpPr>
        <p:spPr>
          <a:xfrm>
            <a:off x="1876425" y="6095534"/>
            <a:ext cx="6172200" cy="923330"/>
          </a:xfrm>
          <a:prstGeom prst="rect">
            <a:avLst/>
          </a:prstGeom>
          <a:noFill/>
        </p:spPr>
        <p:txBody>
          <a:bodyPr wrap="square" rtlCol="0">
            <a:spAutoFit/>
          </a:bodyPr>
          <a:lstStyle/>
          <a:p>
            <a:r>
              <a:rPr lang="en-US" sz="1200" dirty="0">
                <a:solidFill>
                  <a:schemeClr val="tx2"/>
                </a:solidFill>
                <a:latin typeface="Arial" panose="020B0604020202020204" pitchFamily="34" charset="0"/>
              </a:rPr>
              <a:t>Hunter, C., Goodie, J., </a:t>
            </a:r>
            <a:r>
              <a:rPr lang="en-US" sz="1200" dirty="0" err="1">
                <a:solidFill>
                  <a:schemeClr val="tx2"/>
                </a:solidFill>
                <a:latin typeface="Arial" panose="020B0604020202020204" pitchFamily="34" charset="0"/>
              </a:rPr>
              <a:t>Oordt</a:t>
            </a:r>
            <a:r>
              <a:rPr lang="en-US" sz="1200" dirty="0">
                <a:solidFill>
                  <a:schemeClr val="tx2"/>
                </a:solidFill>
                <a:latin typeface="Arial" panose="020B0604020202020204" pitchFamily="34" charset="0"/>
              </a:rPr>
              <a:t>, M., &amp; </a:t>
            </a:r>
            <a:r>
              <a:rPr lang="en-US" sz="1200" dirty="0" err="1">
                <a:solidFill>
                  <a:schemeClr val="tx2"/>
                </a:solidFill>
                <a:latin typeface="Arial" panose="020B0604020202020204" pitchFamily="34" charset="0"/>
              </a:rPr>
              <a:t>Dobmeyer</a:t>
            </a:r>
            <a:r>
              <a:rPr lang="en-US" sz="1200" dirty="0">
                <a:solidFill>
                  <a:schemeClr val="tx2"/>
                </a:solidFill>
                <a:latin typeface="Arial" panose="020B0604020202020204" pitchFamily="34" charset="0"/>
              </a:rPr>
              <a:t>, A. (2017). </a:t>
            </a:r>
            <a:r>
              <a:rPr lang="en-US" sz="1200" i="1" dirty="0">
                <a:solidFill>
                  <a:schemeClr val="tx2"/>
                </a:solidFill>
                <a:latin typeface="Arial" panose="020B0604020202020204" pitchFamily="34" charset="0"/>
              </a:rPr>
              <a:t>Integrated Behavioral Health in Primary Care: Step-by-Step Guidance for Assessment and Intervention (2</a:t>
            </a:r>
            <a:r>
              <a:rPr lang="en-US" sz="1200" i="1" baseline="30000" dirty="0">
                <a:solidFill>
                  <a:schemeClr val="tx2"/>
                </a:solidFill>
                <a:latin typeface="Arial" panose="020B0604020202020204" pitchFamily="34" charset="0"/>
              </a:rPr>
              <a:t>nd </a:t>
            </a:r>
            <a:r>
              <a:rPr lang="en-US" sz="1200" i="1" dirty="0">
                <a:solidFill>
                  <a:schemeClr val="tx2"/>
                </a:solidFill>
                <a:latin typeface="Arial" panose="020B0604020202020204" pitchFamily="34" charset="0"/>
              </a:rPr>
              <a:t>ed.). </a:t>
            </a:r>
            <a:r>
              <a:rPr lang="en-US" sz="1200" dirty="0">
                <a:solidFill>
                  <a:schemeClr val="tx2"/>
                </a:solidFill>
                <a:latin typeface="Arial" panose="020B0604020202020204" pitchFamily="34" charset="0"/>
              </a:rPr>
              <a:t>Washington, DC: American Psychological Association. </a:t>
            </a:r>
            <a:endParaRPr lang="en-US" sz="1200" dirty="0">
              <a:solidFill>
                <a:schemeClr val="tx2"/>
              </a:solidFill>
            </a:endParaRPr>
          </a:p>
          <a:p>
            <a:endParaRPr lang="en-US" dirty="0"/>
          </a:p>
        </p:txBody>
      </p:sp>
    </p:spTree>
    <p:extLst>
      <p:ext uri="{BB962C8B-B14F-4D97-AF65-F5344CB8AC3E}">
        <p14:creationId xmlns:p14="http://schemas.microsoft.com/office/powerpoint/2010/main" val="123875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Suicidality in Primary Care</a:t>
            </a:r>
          </a:p>
        </p:txBody>
      </p:sp>
      <p:sp>
        <p:nvSpPr>
          <p:cNvPr id="3" name="Content Placeholder 2"/>
          <p:cNvSpPr>
            <a:spLocks noGrp="1"/>
          </p:cNvSpPr>
          <p:nvPr>
            <p:ph sz="half" idx="2"/>
          </p:nvPr>
        </p:nvSpPr>
        <p:spPr>
          <a:xfrm>
            <a:off x="2153842" y="1922930"/>
            <a:ext cx="7886699" cy="4172604"/>
          </a:xfrm>
        </p:spPr>
        <p:txBody>
          <a:bodyPr/>
          <a:lstStyle/>
          <a:p>
            <a:r>
              <a:rPr lang="en-US" b="1" dirty="0"/>
              <a:t>4 Principles for addressing suicide risk in primary care</a:t>
            </a:r>
          </a:p>
          <a:p>
            <a:pPr marL="342900" indent="-342900">
              <a:buFont typeface="Arial" panose="020B0604020202020204" pitchFamily="34" charset="0"/>
              <a:buChar char="•"/>
            </a:pPr>
            <a:r>
              <a:rPr lang="en-US" dirty="0"/>
              <a:t>1) Clinical approach must be consistent with primary care (not using techniques seen in specialty mental health settings)</a:t>
            </a:r>
          </a:p>
          <a:p>
            <a:pPr marL="342900" indent="-342900">
              <a:buFont typeface="Arial" panose="020B0604020202020204" pitchFamily="34" charset="0"/>
              <a:buChar char="•"/>
            </a:pPr>
            <a:r>
              <a:rPr lang="en-US" dirty="0"/>
              <a:t>2) Consistent with consultation model</a:t>
            </a:r>
          </a:p>
          <a:p>
            <a:pPr marL="342900" indent="-342900">
              <a:buFont typeface="Arial" panose="020B0604020202020204" pitchFamily="34" charset="0"/>
              <a:buChar char="•"/>
            </a:pPr>
            <a:r>
              <a:rPr lang="en-US" dirty="0"/>
              <a:t>3) Approach must be informed by clinical data</a:t>
            </a:r>
          </a:p>
          <a:p>
            <a:pPr marL="342900" indent="-342900">
              <a:buFont typeface="Arial" panose="020B0604020202020204" pitchFamily="34" charset="0"/>
              <a:buChar char="•"/>
            </a:pPr>
            <a:r>
              <a:rPr lang="en-US" dirty="0"/>
              <a:t>4) Clinical competency by BHC</a:t>
            </a:r>
          </a:p>
          <a:p>
            <a:endParaRPr lang="en-US" dirty="0"/>
          </a:p>
        </p:txBody>
      </p:sp>
      <p:sp>
        <p:nvSpPr>
          <p:cNvPr id="4" name="TextBox 3">
            <a:extLst>
              <a:ext uri="{FF2B5EF4-FFF2-40B4-BE49-F238E27FC236}">
                <a16:creationId xmlns:a16="http://schemas.microsoft.com/office/drawing/2014/main" id="{D7630D48-4F83-4D3A-9524-E8DF529F56E5}"/>
              </a:ext>
            </a:extLst>
          </p:cNvPr>
          <p:cNvSpPr txBox="1"/>
          <p:nvPr/>
        </p:nvSpPr>
        <p:spPr>
          <a:xfrm>
            <a:off x="1876425" y="6095534"/>
            <a:ext cx="6172200" cy="923330"/>
          </a:xfrm>
          <a:prstGeom prst="rect">
            <a:avLst/>
          </a:prstGeom>
          <a:noFill/>
        </p:spPr>
        <p:txBody>
          <a:bodyPr wrap="square" rtlCol="0">
            <a:spAutoFit/>
          </a:bodyPr>
          <a:lstStyle/>
          <a:p>
            <a:r>
              <a:rPr lang="en-US" sz="1200" dirty="0">
                <a:solidFill>
                  <a:schemeClr val="tx2"/>
                </a:solidFill>
                <a:latin typeface="Arial" panose="020B0604020202020204" pitchFamily="34" charset="0"/>
              </a:rPr>
              <a:t>Hunter, C., Goodie, J., </a:t>
            </a:r>
            <a:r>
              <a:rPr lang="en-US" sz="1200" dirty="0" err="1">
                <a:solidFill>
                  <a:schemeClr val="tx2"/>
                </a:solidFill>
                <a:latin typeface="Arial" panose="020B0604020202020204" pitchFamily="34" charset="0"/>
              </a:rPr>
              <a:t>Oordt</a:t>
            </a:r>
            <a:r>
              <a:rPr lang="en-US" sz="1200" dirty="0">
                <a:solidFill>
                  <a:schemeClr val="tx2"/>
                </a:solidFill>
                <a:latin typeface="Arial" panose="020B0604020202020204" pitchFamily="34" charset="0"/>
              </a:rPr>
              <a:t>, M., &amp; </a:t>
            </a:r>
            <a:r>
              <a:rPr lang="en-US" sz="1200" dirty="0" err="1">
                <a:solidFill>
                  <a:schemeClr val="tx2"/>
                </a:solidFill>
                <a:latin typeface="Arial" panose="020B0604020202020204" pitchFamily="34" charset="0"/>
              </a:rPr>
              <a:t>Dobmeyer</a:t>
            </a:r>
            <a:r>
              <a:rPr lang="en-US" sz="1200" dirty="0">
                <a:solidFill>
                  <a:schemeClr val="tx2"/>
                </a:solidFill>
                <a:latin typeface="Arial" panose="020B0604020202020204" pitchFamily="34" charset="0"/>
              </a:rPr>
              <a:t>, A. (2017). </a:t>
            </a:r>
            <a:r>
              <a:rPr lang="en-US" sz="1200" i="1" dirty="0">
                <a:solidFill>
                  <a:schemeClr val="tx2"/>
                </a:solidFill>
                <a:latin typeface="Arial" panose="020B0604020202020204" pitchFamily="34" charset="0"/>
              </a:rPr>
              <a:t>Integrated Behavioral Health in Primary Care: Step-by-Step Guidance for Assessment and Intervention (2</a:t>
            </a:r>
            <a:r>
              <a:rPr lang="en-US" sz="1200" i="1" baseline="30000" dirty="0">
                <a:solidFill>
                  <a:schemeClr val="tx2"/>
                </a:solidFill>
                <a:latin typeface="Arial" panose="020B0604020202020204" pitchFamily="34" charset="0"/>
              </a:rPr>
              <a:t>nd </a:t>
            </a:r>
            <a:r>
              <a:rPr lang="en-US" sz="1200" i="1" dirty="0">
                <a:solidFill>
                  <a:schemeClr val="tx2"/>
                </a:solidFill>
                <a:latin typeface="Arial" panose="020B0604020202020204" pitchFamily="34" charset="0"/>
              </a:rPr>
              <a:t>ed.). </a:t>
            </a:r>
            <a:r>
              <a:rPr lang="en-US" sz="1200" dirty="0">
                <a:solidFill>
                  <a:schemeClr val="tx2"/>
                </a:solidFill>
                <a:latin typeface="Arial" panose="020B0604020202020204" pitchFamily="34" charset="0"/>
              </a:rPr>
              <a:t>Washington, DC: American Psychological Association. </a:t>
            </a:r>
            <a:endParaRPr lang="en-US" sz="1200" dirty="0">
              <a:solidFill>
                <a:schemeClr val="tx2"/>
              </a:solidFill>
            </a:endParaRPr>
          </a:p>
          <a:p>
            <a:endParaRPr lang="en-US" dirty="0"/>
          </a:p>
        </p:txBody>
      </p:sp>
    </p:spTree>
    <p:extLst>
      <p:ext uri="{BB962C8B-B14F-4D97-AF65-F5344CB8AC3E}">
        <p14:creationId xmlns:p14="http://schemas.microsoft.com/office/powerpoint/2010/main" val="302672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j-lt"/>
              </a:rPr>
              <a:t>fACT</a:t>
            </a:r>
            <a:r>
              <a:rPr lang="en-US" dirty="0">
                <a:latin typeface="+mj-lt"/>
              </a:rPr>
              <a:t> in Primary Care</a:t>
            </a:r>
          </a:p>
        </p:txBody>
      </p:sp>
      <p:sp>
        <p:nvSpPr>
          <p:cNvPr id="3" name="Content Placeholder 2"/>
          <p:cNvSpPr>
            <a:spLocks noGrp="1"/>
          </p:cNvSpPr>
          <p:nvPr>
            <p:ph sz="half" idx="2"/>
          </p:nvPr>
        </p:nvSpPr>
        <p:spPr>
          <a:xfrm>
            <a:off x="2153842" y="1922930"/>
            <a:ext cx="7886699" cy="4172604"/>
          </a:xfrm>
        </p:spPr>
        <p:txBody>
          <a:bodyPr>
            <a:normAutofit/>
          </a:bodyPr>
          <a:lstStyle/>
          <a:p>
            <a:pPr marL="342900" indent="-342900">
              <a:buFont typeface="Arial" panose="020B0604020202020204" pitchFamily="34" charset="0"/>
              <a:buChar char="•"/>
            </a:pPr>
            <a:r>
              <a:rPr lang="en-US" dirty="0">
                <a:latin typeface="+mn-lt"/>
              </a:rPr>
              <a:t>With continued growth of integrating behavioral health in primary care, need for more evidenced-informed intervention options</a:t>
            </a:r>
          </a:p>
          <a:p>
            <a:pPr marL="342900" indent="-342900">
              <a:buFont typeface="Arial" panose="020B0604020202020204" pitchFamily="34" charset="0"/>
              <a:buChar char="•"/>
            </a:pPr>
            <a:r>
              <a:rPr lang="en-US" dirty="0">
                <a:latin typeface="+mn-lt"/>
              </a:rPr>
              <a:t>Dearth of evidence-informed behavioral interventions that fit into the context of primary care</a:t>
            </a:r>
          </a:p>
          <a:p>
            <a:pPr marL="342900" indent="-342900">
              <a:buFont typeface="Arial" panose="020B0604020202020204" pitchFamily="34" charset="0"/>
              <a:buChar char="•"/>
            </a:pPr>
            <a:r>
              <a:rPr lang="en-US" dirty="0">
                <a:latin typeface="+mn-lt"/>
              </a:rPr>
              <a:t>Interventions need to maximize impact – meet a population health approach </a:t>
            </a:r>
          </a:p>
          <a:p>
            <a:pPr marL="342900" indent="-342900">
              <a:buFont typeface="Arial" panose="020B0604020202020204" pitchFamily="34" charset="0"/>
              <a:buChar char="•"/>
            </a:pPr>
            <a:r>
              <a:rPr lang="en-US" dirty="0"/>
              <a:t>Transdiagnostic and stepped care approach </a:t>
            </a:r>
          </a:p>
          <a:p>
            <a:pPr marL="342900" indent="-342900">
              <a:buFont typeface="Arial" panose="020B0604020202020204" pitchFamily="34" charset="0"/>
              <a:buChar char="•"/>
            </a:pPr>
            <a:r>
              <a:rPr lang="en-US" dirty="0" err="1"/>
              <a:t>fACT</a:t>
            </a:r>
            <a:r>
              <a:rPr lang="en-US" dirty="0"/>
              <a:t> can meet this need…</a:t>
            </a:r>
            <a:endParaRPr lang="en-US" dirty="0">
              <a:latin typeface="+mn-lt"/>
            </a:endParaRPr>
          </a:p>
          <a:p>
            <a:endParaRPr lang="en-US" dirty="0"/>
          </a:p>
        </p:txBody>
      </p:sp>
      <p:sp>
        <p:nvSpPr>
          <p:cNvPr id="4" name="TextBox 3">
            <a:extLst>
              <a:ext uri="{FF2B5EF4-FFF2-40B4-BE49-F238E27FC236}">
                <a16:creationId xmlns:a16="http://schemas.microsoft.com/office/drawing/2014/main" id="{AFB803F2-4D77-4591-991A-73ADC9D7D365}"/>
              </a:ext>
            </a:extLst>
          </p:cNvPr>
          <p:cNvSpPr txBox="1"/>
          <p:nvPr/>
        </p:nvSpPr>
        <p:spPr>
          <a:xfrm>
            <a:off x="1647825" y="5845134"/>
            <a:ext cx="6172200" cy="769441"/>
          </a:xfrm>
          <a:prstGeom prst="rect">
            <a:avLst/>
          </a:prstGeom>
          <a:noFill/>
        </p:spPr>
        <p:txBody>
          <a:bodyPr wrap="square" rtlCol="0">
            <a:spAutoFit/>
          </a:bodyPr>
          <a:lstStyle/>
          <a:p>
            <a:r>
              <a:rPr lang="en-US" sz="1100" dirty="0">
                <a:solidFill>
                  <a:srgbClr val="333333"/>
                </a:solidFill>
                <a:latin typeface="Arial" panose="020B0604020202020204" pitchFamily="34" charset="0"/>
              </a:rPr>
              <a:t>Glover, N. G., </a:t>
            </a:r>
            <a:r>
              <a:rPr lang="en-US" sz="1100" dirty="0" err="1">
                <a:solidFill>
                  <a:srgbClr val="333333"/>
                </a:solidFill>
                <a:latin typeface="Arial" panose="020B0604020202020204" pitchFamily="34" charset="0"/>
              </a:rPr>
              <a:t>Sylvers</a:t>
            </a:r>
            <a:r>
              <a:rPr lang="en-US" sz="1100" dirty="0">
                <a:solidFill>
                  <a:srgbClr val="333333"/>
                </a:solidFill>
                <a:latin typeface="Arial" panose="020B0604020202020204" pitchFamily="34" charset="0"/>
              </a:rPr>
              <a:t>, P. D., Shearer, E. M., Kane, M.-C., </a:t>
            </a:r>
            <a:r>
              <a:rPr lang="en-US" sz="1100" dirty="0" err="1">
                <a:solidFill>
                  <a:srgbClr val="333333"/>
                </a:solidFill>
                <a:latin typeface="Arial" panose="020B0604020202020204" pitchFamily="34" charset="0"/>
              </a:rPr>
              <a:t>Clasen</a:t>
            </a:r>
            <a:r>
              <a:rPr lang="en-US" sz="1100" dirty="0">
                <a:solidFill>
                  <a:srgbClr val="333333"/>
                </a:solidFill>
                <a:latin typeface="Arial" panose="020B0604020202020204" pitchFamily="34" charset="0"/>
              </a:rPr>
              <a:t>, P. C., </a:t>
            </a:r>
            <a:r>
              <a:rPr lang="en-US" sz="1100" dirty="0" err="1">
                <a:solidFill>
                  <a:srgbClr val="333333"/>
                </a:solidFill>
                <a:latin typeface="Arial" panose="020B0604020202020204" pitchFamily="34" charset="0"/>
              </a:rPr>
              <a:t>Epler</a:t>
            </a:r>
            <a:r>
              <a:rPr lang="en-US" sz="1100" dirty="0">
                <a:solidFill>
                  <a:srgbClr val="333333"/>
                </a:solidFill>
                <a:latin typeface="Arial" panose="020B0604020202020204" pitchFamily="34" charset="0"/>
              </a:rPr>
              <a:t>, A. J., Plumb-</a:t>
            </a:r>
            <a:r>
              <a:rPr lang="en-US" sz="1100" dirty="0" err="1">
                <a:solidFill>
                  <a:srgbClr val="333333"/>
                </a:solidFill>
                <a:latin typeface="Arial" panose="020B0604020202020204" pitchFamily="34" charset="0"/>
              </a:rPr>
              <a:t>Vilardaga</a:t>
            </a:r>
            <a:r>
              <a:rPr lang="en-US" sz="1100" dirty="0">
                <a:solidFill>
                  <a:srgbClr val="333333"/>
                </a:solidFill>
                <a:latin typeface="Arial" panose="020B0604020202020204" pitchFamily="34" charset="0"/>
              </a:rPr>
              <a:t>, J. C., </a:t>
            </a:r>
            <a:r>
              <a:rPr lang="en-US" sz="1100" dirty="0" err="1">
                <a:solidFill>
                  <a:srgbClr val="333333"/>
                </a:solidFill>
                <a:latin typeface="Arial" panose="020B0604020202020204" pitchFamily="34" charset="0"/>
              </a:rPr>
              <a:t>Bonow</a:t>
            </a:r>
            <a:r>
              <a:rPr lang="en-US" sz="1100" dirty="0">
                <a:solidFill>
                  <a:srgbClr val="333333"/>
                </a:solidFill>
                <a:latin typeface="Arial" panose="020B0604020202020204" pitchFamily="34" charset="0"/>
              </a:rPr>
              <a:t>, J. T., &amp; </a:t>
            </a:r>
            <a:r>
              <a:rPr lang="en-US" sz="1100" dirty="0" err="1">
                <a:solidFill>
                  <a:srgbClr val="333333"/>
                </a:solidFill>
                <a:latin typeface="Arial" panose="020B0604020202020204" pitchFamily="34" charset="0"/>
              </a:rPr>
              <a:t>Jakupcak</a:t>
            </a:r>
            <a:r>
              <a:rPr lang="en-US" sz="1100" dirty="0">
                <a:solidFill>
                  <a:srgbClr val="333333"/>
                </a:solidFill>
                <a:latin typeface="Arial" panose="020B0604020202020204" pitchFamily="34" charset="0"/>
              </a:rPr>
              <a:t>, M. (2016). The efficacy of Focused Acceptance and Commitment Therapy in VA primary care. </a:t>
            </a:r>
            <a:r>
              <a:rPr lang="en-US" sz="1100" i="1" dirty="0">
                <a:solidFill>
                  <a:srgbClr val="333333"/>
                </a:solidFill>
                <a:latin typeface="Arial" panose="020B0604020202020204" pitchFamily="34" charset="0"/>
              </a:rPr>
              <a:t>Psychological Services, 13</a:t>
            </a:r>
            <a:r>
              <a:rPr lang="en-US" sz="1100" dirty="0">
                <a:solidFill>
                  <a:srgbClr val="333333"/>
                </a:solidFill>
                <a:latin typeface="Arial" panose="020B0604020202020204" pitchFamily="34" charset="0"/>
              </a:rPr>
              <a:t>(2), 156–161. </a:t>
            </a:r>
            <a:r>
              <a:rPr lang="en-US" sz="1100" dirty="0">
                <a:solidFill>
                  <a:srgbClr val="337AB7"/>
                </a:solidFill>
                <a:latin typeface="Arial" panose="020B0604020202020204" pitchFamily="34" charset="0"/>
                <a:hlinkClick r:id="rId2"/>
              </a:rPr>
              <a:t>https://doi.org/10.1037/ser0000062</a:t>
            </a:r>
            <a:endParaRPr lang="en-US" sz="1100" dirty="0"/>
          </a:p>
        </p:txBody>
      </p:sp>
    </p:spTree>
    <p:extLst>
      <p:ext uri="{BB962C8B-B14F-4D97-AF65-F5344CB8AC3E}">
        <p14:creationId xmlns:p14="http://schemas.microsoft.com/office/powerpoint/2010/main" val="141415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Case Example</a:t>
            </a:r>
          </a:p>
        </p:txBody>
      </p:sp>
      <p:sp>
        <p:nvSpPr>
          <p:cNvPr id="3" name="Content Placeholder 2"/>
          <p:cNvSpPr>
            <a:spLocks noGrp="1"/>
          </p:cNvSpPr>
          <p:nvPr>
            <p:ph sz="half" idx="2"/>
          </p:nvPr>
        </p:nvSpPr>
        <p:spPr>
          <a:xfrm>
            <a:off x="2151460" y="1754188"/>
            <a:ext cx="7886699" cy="4506445"/>
          </a:xfrm>
        </p:spPr>
        <p:txBody>
          <a:bodyPr>
            <a:normAutofit fontScale="47500" lnSpcReduction="20000"/>
          </a:bodyPr>
          <a:lstStyle/>
          <a:p>
            <a:pPr marL="342900" indent="-342900">
              <a:buFont typeface="Arial" panose="020B0604020202020204" pitchFamily="34" charset="0"/>
              <a:buChar char="•"/>
            </a:pPr>
            <a:r>
              <a:rPr lang="en-US" b="1" dirty="0">
                <a:latin typeface="+mn-lt"/>
              </a:rPr>
              <a:t>L:</a:t>
            </a:r>
          </a:p>
          <a:p>
            <a:pPr lvl="1" indent="-342900"/>
            <a:r>
              <a:rPr lang="en-US" dirty="0">
                <a:latin typeface="+mn-lt"/>
              </a:rPr>
              <a:t>White male patient in mid 20s</a:t>
            </a:r>
          </a:p>
          <a:p>
            <a:pPr lvl="1" indent="-342900"/>
            <a:r>
              <a:rPr lang="en-US" dirty="0">
                <a:latin typeface="+mn-lt"/>
              </a:rPr>
              <a:t>Single; no children (recently ended dating relationship)</a:t>
            </a:r>
          </a:p>
          <a:p>
            <a:pPr lvl="1" indent="-342900"/>
            <a:r>
              <a:rPr lang="en-US" dirty="0">
                <a:latin typeface="+mn-lt"/>
              </a:rPr>
              <a:t>“Good” family support (divorced when </a:t>
            </a:r>
            <a:r>
              <a:rPr lang="en-US" dirty="0" err="1">
                <a:latin typeface="+mn-lt"/>
              </a:rPr>
              <a:t>pt</a:t>
            </a:r>
            <a:r>
              <a:rPr lang="en-US" dirty="0">
                <a:latin typeface="+mn-lt"/>
              </a:rPr>
              <a:t> was in late adolescence) </a:t>
            </a:r>
          </a:p>
          <a:p>
            <a:pPr lvl="1" indent="-342900"/>
            <a:r>
              <a:rPr lang="en-US" dirty="0">
                <a:latin typeface="+mn-lt"/>
              </a:rPr>
              <a:t>“Good” social support (less time with friends due to depressive </a:t>
            </a:r>
            <a:r>
              <a:rPr lang="en-US" dirty="0" err="1">
                <a:latin typeface="+mn-lt"/>
              </a:rPr>
              <a:t>sxs</a:t>
            </a:r>
            <a:r>
              <a:rPr lang="en-US" dirty="0">
                <a:latin typeface="+mn-lt"/>
              </a:rPr>
              <a:t>)</a:t>
            </a:r>
          </a:p>
          <a:p>
            <a:pPr marL="342900" indent="-342900">
              <a:buFont typeface="Arial" panose="020B0604020202020204" pitchFamily="34" charset="0"/>
              <a:buChar char="•"/>
            </a:pPr>
            <a:r>
              <a:rPr lang="en-US" b="1" dirty="0"/>
              <a:t>W:</a:t>
            </a:r>
          </a:p>
          <a:p>
            <a:pPr lvl="1" indent="-342900"/>
            <a:r>
              <a:rPr lang="en-US" dirty="0"/>
              <a:t>Works full-time in sales – describes work as a “good challenge”</a:t>
            </a:r>
          </a:p>
          <a:p>
            <a:pPr lvl="1" indent="-342900"/>
            <a:r>
              <a:rPr lang="en-US" dirty="0"/>
              <a:t>Denies food insecurity</a:t>
            </a:r>
          </a:p>
          <a:p>
            <a:pPr marL="342900" indent="-342900">
              <a:buFont typeface="Arial" panose="020B0604020202020204" pitchFamily="34" charset="0"/>
              <a:buChar char="•"/>
            </a:pPr>
            <a:r>
              <a:rPr lang="en-US" b="1" dirty="0">
                <a:latin typeface="+mn-lt"/>
              </a:rPr>
              <a:t>P:</a:t>
            </a:r>
          </a:p>
          <a:p>
            <a:pPr lvl="1" indent="-342900"/>
            <a:r>
              <a:rPr lang="en-US" dirty="0">
                <a:latin typeface="+mn-lt"/>
              </a:rPr>
              <a:t>Enjoy reading and playing sports (plays in rec leagues)</a:t>
            </a:r>
          </a:p>
          <a:p>
            <a:pPr lvl="1" indent="-342900"/>
            <a:r>
              <a:rPr lang="en-US" dirty="0">
                <a:latin typeface="+mn-lt"/>
              </a:rPr>
              <a:t>Denies spiritual life</a:t>
            </a:r>
          </a:p>
          <a:p>
            <a:pPr marL="342900" indent="-342900">
              <a:buFont typeface="Arial" panose="020B0604020202020204" pitchFamily="34" charset="0"/>
              <a:buChar char="•"/>
            </a:pPr>
            <a:r>
              <a:rPr lang="en-US" b="1" dirty="0">
                <a:latin typeface="+mn-lt"/>
              </a:rPr>
              <a:t>Health Behaviors:</a:t>
            </a:r>
          </a:p>
          <a:p>
            <a:pPr lvl="1" indent="-342900"/>
            <a:r>
              <a:rPr lang="en-US" dirty="0">
                <a:latin typeface="+mn-lt"/>
              </a:rPr>
              <a:t>Denies current TAD (misused ETOH in the past – binge drinking); stopped use for the past 8 months – reports intrusive thoughts about suicidality increase when he drinks heavily)</a:t>
            </a:r>
          </a:p>
          <a:p>
            <a:pPr lvl="1" indent="-342900"/>
            <a:r>
              <a:rPr lang="en-US" dirty="0">
                <a:latin typeface="+mn-lt"/>
              </a:rPr>
              <a:t>Three meals/daily</a:t>
            </a:r>
          </a:p>
          <a:p>
            <a:pPr lvl="1" indent="-342900"/>
            <a:r>
              <a:rPr lang="en-US" dirty="0">
                <a:latin typeface="+mn-lt"/>
              </a:rPr>
              <a:t>Not sexually active </a:t>
            </a:r>
          </a:p>
          <a:p>
            <a:pPr lvl="1" indent="-342900"/>
            <a:r>
              <a:rPr lang="en-US" dirty="0">
                <a:latin typeface="+mn-lt"/>
              </a:rPr>
              <a:t>Exercises 4 days/week (cardio/playing sports)</a:t>
            </a:r>
          </a:p>
          <a:p>
            <a:pPr lvl="1" indent="-342900"/>
            <a:r>
              <a:rPr lang="en-US" dirty="0">
                <a:latin typeface="+mn-lt"/>
              </a:rPr>
              <a:t>Reports sleep as “good” (8 hours/night)</a:t>
            </a:r>
          </a:p>
          <a:p>
            <a:pPr lvl="1" indent="-342900"/>
            <a:r>
              <a:rPr lang="en-US" dirty="0">
                <a:latin typeface="+mn-lt"/>
              </a:rPr>
              <a:t>Was on citalopram – stopped after 2 days (felt “weird)</a:t>
            </a:r>
          </a:p>
          <a:p>
            <a:endParaRPr lang="en-US" dirty="0"/>
          </a:p>
        </p:txBody>
      </p:sp>
    </p:spTree>
    <p:extLst>
      <p:ext uri="{BB962C8B-B14F-4D97-AF65-F5344CB8AC3E}">
        <p14:creationId xmlns:p14="http://schemas.microsoft.com/office/powerpoint/2010/main" val="306803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 calcmode="lin" valueType="num">
                                      <p:cBhvr additive="base">
                                        <p:cTn id="5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 calcmode="lin" valueType="num">
                                      <p:cBhvr additive="base">
                                        <p:cTn id="5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xEl>
                                              <p:pRg st="13" end="13"/>
                                            </p:txEl>
                                          </p:spTgt>
                                        </p:tgtEl>
                                        <p:attrNameLst>
                                          <p:attrName>style.visibility</p:attrName>
                                        </p:attrNameLst>
                                      </p:cBhvr>
                                      <p:to>
                                        <p:strVal val="visible"/>
                                      </p:to>
                                    </p:set>
                                    <p:anim calcmode="lin" valueType="num">
                                      <p:cBhvr additive="base">
                                        <p:cTn id="6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
                                            <p:txEl>
                                              <p:pRg st="14" end="14"/>
                                            </p:txEl>
                                          </p:spTgt>
                                        </p:tgtEl>
                                        <p:attrNameLst>
                                          <p:attrName>style.visibility</p:attrName>
                                        </p:attrNameLst>
                                      </p:cBhvr>
                                      <p:to>
                                        <p:strVal val="visible"/>
                                      </p:to>
                                    </p:set>
                                    <p:anim calcmode="lin" valueType="num">
                                      <p:cBhvr additive="base">
                                        <p:cTn id="67"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
                                            <p:txEl>
                                              <p:pRg st="15" end="15"/>
                                            </p:txEl>
                                          </p:spTgt>
                                        </p:tgtEl>
                                        <p:attrNameLst>
                                          <p:attrName>style.visibility</p:attrName>
                                        </p:attrNameLst>
                                      </p:cBhvr>
                                      <p:to>
                                        <p:strVal val="visible"/>
                                      </p:to>
                                    </p:set>
                                    <p:anim calcmode="lin" valueType="num">
                                      <p:cBhvr additive="base">
                                        <p:cTn id="71"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
                                            <p:txEl>
                                              <p:pRg st="16" end="16"/>
                                            </p:txEl>
                                          </p:spTgt>
                                        </p:tgtEl>
                                        <p:attrNameLst>
                                          <p:attrName>style.visibility</p:attrName>
                                        </p:attrNameLst>
                                      </p:cBhvr>
                                      <p:to>
                                        <p:strVal val="visible"/>
                                      </p:to>
                                    </p:set>
                                    <p:anim calcmode="lin" valueType="num">
                                      <p:cBhvr additive="base">
                                        <p:cTn id="75"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16" end="16"/>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
                                            <p:txEl>
                                              <p:pRg st="17" end="17"/>
                                            </p:txEl>
                                          </p:spTgt>
                                        </p:tgtEl>
                                        <p:attrNameLst>
                                          <p:attrName>style.visibility</p:attrName>
                                        </p:attrNameLst>
                                      </p:cBhvr>
                                      <p:to>
                                        <p:strVal val="visible"/>
                                      </p:to>
                                    </p:set>
                                    <p:anim calcmode="lin" valueType="num">
                                      <p:cBhvr additive="base">
                                        <p:cTn id="79"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Case Example – Cont’d</a:t>
            </a:r>
          </a:p>
        </p:txBody>
      </p:sp>
      <p:sp>
        <p:nvSpPr>
          <p:cNvPr id="3" name="Content Placeholder 2"/>
          <p:cNvSpPr>
            <a:spLocks noGrp="1"/>
          </p:cNvSpPr>
          <p:nvPr>
            <p:ph sz="half" idx="2"/>
          </p:nvPr>
        </p:nvSpPr>
        <p:spPr>
          <a:xfrm>
            <a:off x="2153842" y="1922930"/>
            <a:ext cx="7886699" cy="4172604"/>
          </a:xfrm>
        </p:spPr>
        <p:txBody>
          <a:bodyPr>
            <a:normAutofit fontScale="85000" lnSpcReduction="20000"/>
          </a:bodyPr>
          <a:lstStyle/>
          <a:p>
            <a:pPr marL="342900" indent="-342900">
              <a:buFont typeface="Arial" panose="020B0604020202020204" pitchFamily="34" charset="0"/>
              <a:buChar char="•"/>
            </a:pPr>
            <a:r>
              <a:rPr lang="en-US" b="1" dirty="0">
                <a:latin typeface="+mn-lt"/>
              </a:rPr>
              <a:t>3Ts:</a:t>
            </a:r>
          </a:p>
          <a:p>
            <a:pPr marL="342900" indent="-342900">
              <a:buFont typeface="Arial" panose="020B0604020202020204" pitchFamily="34" charset="0"/>
              <a:buChar char="•"/>
            </a:pPr>
            <a:r>
              <a:rPr lang="en-US" dirty="0">
                <a:latin typeface="+mn-lt"/>
              </a:rPr>
              <a:t>Pt reports depression/anxiety began at age 18 (after divorce; was also kicked out of college at this time for underaged drinking</a:t>
            </a:r>
          </a:p>
          <a:p>
            <a:pPr marL="342900" indent="-342900">
              <a:buFont typeface="Arial" panose="020B0604020202020204" pitchFamily="34" charset="0"/>
              <a:buChar char="•"/>
            </a:pPr>
            <a:r>
              <a:rPr lang="en-US" dirty="0"/>
              <a:t>P</a:t>
            </a:r>
            <a:r>
              <a:rPr lang="en-US" dirty="0">
                <a:latin typeface="+mn-lt"/>
              </a:rPr>
              <a:t>t reports recurrent episodes of depression since 18 years of age; </a:t>
            </a:r>
            <a:r>
              <a:rPr lang="en-US" dirty="0" err="1">
                <a:latin typeface="+mn-lt"/>
              </a:rPr>
              <a:t>sxs</a:t>
            </a:r>
            <a:r>
              <a:rPr lang="en-US" dirty="0">
                <a:latin typeface="+mn-lt"/>
              </a:rPr>
              <a:t> currently in partial remission </a:t>
            </a:r>
          </a:p>
          <a:p>
            <a:pPr marL="342900" indent="-342900">
              <a:buFont typeface="Arial" panose="020B0604020202020204" pitchFamily="34" charset="0"/>
              <a:buChar char="•"/>
            </a:pPr>
            <a:r>
              <a:rPr lang="en-US" dirty="0"/>
              <a:t>H</a:t>
            </a:r>
            <a:r>
              <a:rPr lang="en-US" dirty="0">
                <a:latin typeface="+mn-lt"/>
              </a:rPr>
              <a:t>as CBT/psychotherapy in the past (good insight </a:t>
            </a:r>
            <a:r>
              <a:rPr lang="en-US" dirty="0" err="1">
                <a:latin typeface="+mn-lt"/>
              </a:rPr>
              <a:t>abt</a:t>
            </a:r>
            <a:r>
              <a:rPr lang="en-US" dirty="0">
                <a:latin typeface="+mn-lt"/>
              </a:rPr>
              <a:t> </a:t>
            </a:r>
            <a:r>
              <a:rPr lang="en-US" dirty="0" err="1">
                <a:latin typeface="+mn-lt"/>
              </a:rPr>
              <a:t>sx</a:t>
            </a:r>
            <a:r>
              <a:rPr lang="en-US" dirty="0">
                <a:latin typeface="+mn-lt"/>
              </a:rPr>
              <a:t> presentation)</a:t>
            </a:r>
          </a:p>
          <a:p>
            <a:pPr marL="342900" indent="-342900">
              <a:buFont typeface="Arial" panose="020B0604020202020204" pitchFamily="34" charset="0"/>
              <a:buChar char="•"/>
            </a:pPr>
            <a:r>
              <a:rPr lang="en-US" dirty="0">
                <a:latin typeface="+mn-lt"/>
              </a:rPr>
              <a:t>Recent change: ending of a relationship (felt rejected)</a:t>
            </a:r>
          </a:p>
          <a:p>
            <a:pPr marL="342900" indent="-342900">
              <a:buFont typeface="Arial" panose="020B0604020202020204" pitchFamily="34" charset="0"/>
              <a:buChar char="•"/>
            </a:pPr>
            <a:r>
              <a:rPr lang="en-US" dirty="0"/>
              <a:t>W</a:t>
            </a:r>
            <a:r>
              <a:rPr lang="en-US" dirty="0">
                <a:latin typeface="+mn-lt"/>
              </a:rPr>
              <a:t>hat makes </a:t>
            </a:r>
            <a:r>
              <a:rPr lang="en-US" dirty="0" err="1">
                <a:latin typeface="+mn-lt"/>
              </a:rPr>
              <a:t>sxs</a:t>
            </a:r>
            <a:r>
              <a:rPr lang="en-US" dirty="0">
                <a:latin typeface="+mn-lt"/>
              </a:rPr>
              <a:t> worse: ETOH and rumination</a:t>
            </a:r>
          </a:p>
          <a:p>
            <a:pPr marL="342900" indent="-342900">
              <a:buFont typeface="Arial" panose="020B0604020202020204" pitchFamily="34" charset="0"/>
              <a:buChar char="•"/>
            </a:pPr>
            <a:r>
              <a:rPr lang="en-US" dirty="0"/>
              <a:t>B</a:t>
            </a:r>
            <a:r>
              <a:rPr lang="en-US" dirty="0">
                <a:latin typeface="+mn-lt"/>
              </a:rPr>
              <a:t>etter: playing sports/exercise</a:t>
            </a:r>
          </a:p>
          <a:p>
            <a:pPr marL="342900" indent="-342900">
              <a:buFont typeface="Arial" panose="020B0604020202020204" pitchFamily="34" charset="0"/>
              <a:buChar char="•"/>
            </a:pPr>
            <a:r>
              <a:rPr lang="en-US" dirty="0">
                <a:latin typeface="+mn-lt"/>
              </a:rPr>
              <a:t>Impact on LWP: moderate (worries he will have difficulty developing healthy relationship/friendships)</a:t>
            </a:r>
            <a:endParaRPr lang="en-US" dirty="0"/>
          </a:p>
        </p:txBody>
      </p:sp>
    </p:spTree>
    <p:extLst>
      <p:ext uri="{BB962C8B-B14F-4D97-AF65-F5344CB8AC3E}">
        <p14:creationId xmlns:p14="http://schemas.microsoft.com/office/powerpoint/2010/main" val="155552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077A3-6C3C-EC4A-86D2-0E87CDF2D2CB}"/>
              </a:ext>
            </a:extLst>
          </p:cNvPr>
          <p:cNvSpPr>
            <a:spLocks noGrp="1"/>
          </p:cNvSpPr>
          <p:nvPr>
            <p:ph type="title"/>
          </p:nvPr>
        </p:nvSpPr>
        <p:spPr/>
        <p:txBody>
          <a:bodyPr>
            <a:normAutofit/>
          </a:bodyPr>
          <a:lstStyle/>
          <a:p>
            <a:r>
              <a:rPr lang="en-US" sz="4500" dirty="0"/>
              <a:t>Psychological Explanation </a:t>
            </a:r>
            <a:r>
              <a:rPr lang="en-US" sz="1700" dirty="0"/>
              <a:t>(Lillis et al., 2009) </a:t>
            </a:r>
            <a:br>
              <a:rPr lang="en-US" sz="1700" dirty="0"/>
            </a:br>
            <a:endParaRPr lang="en-US" sz="1700" dirty="0"/>
          </a:p>
        </p:txBody>
      </p:sp>
      <p:sp>
        <p:nvSpPr>
          <p:cNvPr id="3" name="Content Placeholder 2">
            <a:extLst>
              <a:ext uri="{FF2B5EF4-FFF2-40B4-BE49-F238E27FC236}">
                <a16:creationId xmlns:a16="http://schemas.microsoft.com/office/drawing/2014/main" id="{B2DF45D0-27B6-2D49-9966-70A568208631}"/>
              </a:ext>
            </a:extLst>
          </p:cNvPr>
          <p:cNvSpPr>
            <a:spLocks noGrp="1"/>
          </p:cNvSpPr>
          <p:nvPr>
            <p:ph idx="1"/>
          </p:nvPr>
        </p:nvSpPr>
        <p:spPr>
          <a:xfrm>
            <a:off x="1115568" y="2108493"/>
            <a:ext cx="8469866" cy="4023360"/>
          </a:xfrm>
        </p:spPr>
        <p:txBody>
          <a:bodyPr>
            <a:normAutofit fontScale="77500" lnSpcReduction="20000"/>
          </a:bodyPr>
          <a:lstStyle/>
          <a:p>
            <a:pPr marL="0" indent="0">
              <a:buNone/>
            </a:pPr>
            <a:r>
              <a:rPr lang="en-US" dirty="0">
                <a:solidFill>
                  <a:schemeClr val="tx1"/>
                </a:solidFill>
                <a:latin typeface="+mj-lt"/>
              </a:rPr>
              <a:t>Health related interventions have struggled with long-term maintenance </a:t>
            </a:r>
          </a:p>
          <a:p>
            <a:endParaRPr lang="en-US" dirty="0">
              <a:solidFill>
                <a:schemeClr val="tx1"/>
              </a:solidFill>
              <a:latin typeface="+mj-lt"/>
            </a:endParaRPr>
          </a:p>
          <a:p>
            <a:pPr marL="0" indent="0">
              <a:buNone/>
            </a:pPr>
            <a:r>
              <a:rPr lang="en-US" dirty="0">
                <a:solidFill>
                  <a:schemeClr val="tx1"/>
                </a:solidFill>
                <a:latin typeface="+mj-lt"/>
              </a:rPr>
              <a:t>This may be a result of lack of attention paid to the psychological factors</a:t>
            </a:r>
          </a:p>
          <a:p>
            <a:pPr lvl="1">
              <a:buFont typeface="Arial" panose="020B0604020202020204" pitchFamily="34" charset="0"/>
              <a:buChar char="•"/>
            </a:pPr>
            <a:r>
              <a:rPr lang="en-US" dirty="0">
                <a:solidFill>
                  <a:schemeClr val="tx1"/>
                </a:solidFill>
                <a:latin typeface="+mj-lt"/>
              </a:rPr>
              <a:t>i.e. Distress tolerance, emotion regulation</a:t>
            </a:r>
          </a:p>
          <a:p>
            <a:pPr marL="201168" lvl="1" indent="0">
              <a:buNone/>
            </a:pPr>
            <a:endParaRPr lang="en-US" dirty="0">
              <a:solidFill>
                <a:schemeClr val="tx1"/>
              </a:solidFill>
              <a:latin typeface="+mj-lt"/>
            </a:endParaRPr>
          </a:p>
          <a:p>
            <a:pPr marL="0">
              <a:buNone/>
            </a:pPr>
            <a:r>
              <a:rPr lang="en-US" dirty="0">
                <a:solidFill>
                  <a:schemeClr val="tx1"/>
                </a:solidFill>
                <a:latin typeface="+mj-lt"/>
              </a:rPr>
              <a:t>Previous studies support the connection between psychological constructs and health-related behavior change. </a:t>
            </a:r>
          </a:p>
          <a:p>
            <a:pPr lvl="1">
              <a:buFont typeface="Arial" panose="020B0604020202020204" pitchFamily="34" charset="0"/>
              <a:buChar char="•"/>
            </a:pPr>
            <a:r>
              <a:rPr lang="en-US" dirty="0">
                <a:solidFill>
                  <a:schemeClr val="tx1"/>
                </a:solidFill>
                <a:latin typeface="+mj-lt"/>
              </a:rPr>
              <a:t> Acceptance-based coping strategies and psychological flexibility have been found to mediate behavior change in weight maintenance </a:t>
            </a:r>
          </a:p>
          <a:p>
            <a:pPr lvl="1"/>
            <a:endParaRPr lang="en-US" dirty="0">
              <a:solidFill>
                <a:schemeClr val="tx1"/>
              </a:solidFill>
              <a:latin typeface="+mj-lt"/>
            </a:endParaRPr>
          </a:p>
        </p:txBody>
      </p:sp>
    </p:spTree>
    <p:extLst>
      <p:ext uri="{BB962C8B-B14F-4D97-AF65-F5344CB8AC3E}">
        <p14:creationId xmlns:p14="http://schemas.microsoft.com/office/powerpoint/2010/main" val="9584458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Case Example – Cont’d</a:t>
            </a:r>
          </a:p>
        </p:txBody>
      </p:sp>
      <p:sp>
        <p:nvSpPr>
          <p:cNvPr id="3" name="Content Placeholder 2"/>
          <p:cNvSpPr>
            <a:spLocks noGrp="1"/>
          </p:cNvSpPr>
          <p:nvPr>
            <p:ph sz="half" idx="2"/>
          </p:nvPr>
        </p:nvSpPr>
        <p:spPr>
          <a:xfrm>
            <a:off x="2153842" y="1922930"/>
            <a:ext cx="7886699" cy="4172604"/>
          </a:xfrm>
        </p:spPr>
        <p:txBody>
          <a:bodyPr>
            <a:normAutofit/>
          </a:bodyPr>
          <a:lstStyle/>
          <a:p>
            <a:pPr marL="342900" indent="-342900">
              <a:buFont typeface="Arial" panose="020B0604020202020204" pitchFamily="34" charset="0"/>
              <a:buChar char="•"/>
            </a:pPr>
            <a:r>
              <a:rPr lang="en-US" b="1" dirty="0">
                <a:latin typeface="+mn-lt"/>
              </a:rPr>
              <a:t>Suicidality/Intrusive Thoughts:</a:t>
            </a:r>
          </a:p>
          <a:p>
            <a:pPr marL="342900" indent="-342900">
              <a:buFont typeface="Arial" panose="020B0604020202020204" pitchFamily="34" charset="0"/>
              <a:buChar char="•"/>
            </a:pPr>
            <a:r>
              <a:rPr lang="en-US" dirty="0">
                <a:latin typeface="+mn-lt"/>
              </a:rPr>
              <a:t>Pt reports a period of consistent intrusive suicidal thoughts for three years (intensity stopped 8 months ago when ETOH use stopped)</a:t>
            </a:r>
          </a:p>
          <a:p>
            <a:pPr marL="342900" indent="-342900">
              <a:buFont typeface="Arial" panose="020B0604020202020204" pitchFamily="34" charset="0"/>
              <a:buChar char="•"/>
            </a:pPr>
            <a:r>
              <a:rPr lang="en-US" dirty="0">
                <a:latin typeface="+mn-lt"/>
              </a:rPr>
              <a:t>Pt experiences different types of intrusive thoughts (stabbing self with knife, walking into traffic)</a:t>
            </a:r>
          </a:p>
          <a:p>
            <a:pPr marL="342900" indent="-342900">
              <a:buFont typeface="Arial" panose="020B0604020202020204" pitchFamily="34" charset="0"/>
              <a:buChar char="•"/>
            </a:pPr>
            <a:r>
              <a:rPr lang="en-US" dirty="0">
                <a:latin typeface="+mn-lt"/>
              </a:rPr>
              <a:t>Pt denies past suicide attempts</a:t>
            </a:r>
            <a:endParaRPr lang="en-US" dirty="0"/>
          </a:p>
        </p:txBody>
      </p:sp>
    </p:spTree>
    <p:extLst>
      <p:ext uri="{BB962C8B-B14F-4D97-AF65-F5344CB8AC3E}">
        <p14:creationId xmlns:p14="http://schemas.microsoft.com/office/powerpoint/2010/main" val="198291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1458" y="-1"/>
            <a:ext cx="7886700" cy="1191092"/>
          </a:xfrm>
        </p:spPr>
        <p:txBody>
          <a:bodyPr/>
          <a:lstStyle/>
          <a:p>
            <a:r>
              <a:rPr lang="en-US" dirty="0"/>
              <a:t>Case Example – Cont’d</a:t>
            </a:r>
            <a:endParaRPr lang="en-US" dirty="0">
              <a:latin typeface="+mj-lt"/>
            </a:endParaRPr>
          </a:p>
        </p:txBody>
      </p:sp>
      <p:sp>
        <p:nvSpPr>
          <p:cNvPr id="3" name="Content Placeholder 2"/>
          <p:cNvSpPr>
            <a:spLocks noGrp="1"/>
          </p:cNvSpPr>
          <p:nvPr>
            <p:ph sz="half" idx="2"/>
          </p:nvPr>
        </p:nvSpPr>
        <p:spPr>
          <a:xfrm>
            <a:off x="2151459" y="922805"/>
            <a:ext cx="7886699" cy="4172604"/>
          </a:xfrm>
        </p:spPr>
        <p:txBody>
          <a:bodyPr/>
          <a:lstStyle/>
          <a:p>
            <a:pPr marL="342900" indent="-342900">
              <a:buFont typeface="Arial" panose="020B0604020202020204" pitchFamily="34" charset="0"/>
              <a:buChar char="•"/>
            </a:pPr>
            <a:endParaRPr lang="en-US" dirty="0">
              <a:latin typeface="+mn-lt"/>
            </a:endParaRPr>
          </a:p>
          <a:p>
            <a:endParaRPr lang="en-US" dirty="0"/>
          </a:p>
        </p:txBody>
      </p:sp>
      <p:graphicFrame>
        <p:nvGraphicFramePr>
          <p:cNvPr id="4" name="Table 4">
            <a:extLst>
              <a:ext uri="{FF2B5EF4-FFF2-40B4-BE49-F238E27FC236}">
                <a16:creationId xmlns:a16="http://schemas.microsoft.com/office/drawing/2014/main" id="{46718745-2680-44DE-AA56-D695A01978A0}"/>
              </a:ext>
            </a:extLst>
          </p:cNvPr>
          <p:cNvGraphicFramePr>
            <a:graphicFrameLocks noGrp="1"/>
          </p:cNvGraphicFramePr>
          <p:nvPr/>
        </p:nvGraphicFramePr>
        <p:xfrm>
          <a:off x="1847850" y="922805"/>
          <a:ext cx="8267700" cy="868680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2308395247"/>
                    </a:ext>
                  </a:extLst>
                </a:gridCol>
                <a:gridCol w="1485900">
                  <a:extLst>
                    <a:ext uri="{9D8B030D-6E8A-4147-A177-3AD203B41FA5}">
                      <a16:colId xmlns:a16="http://schemas.microsoft.com/office/drawing/2014/main" val="365531570"/>
                    </a:ext>
                  </a:extLst>
                </a:gridCol>
                <a:gridCol w="1762125">
                  <a:extLst>
                    <a:ext uri="{9D8B030D-6E8A-4147-A177-3AD203B41FA5}">
                      <a16:colId xmlns:a16="http://schemas.microsoft.com/office/drawing/2014/main" val="3730780940"/>
                    </a:ext>
                  </a:extLst>
                </a:gridCol>
                <a:gridCol w="2604135">
                  <a:extLst>
                    <a:ext uri="{9D8B030D-6E8A-4147-A177-3AD203B41FA5}">
                      <a16:colId xmlns:a16="http://schemas.microsoft.com/office/drawing/2014/main" val="1728580191"/>
                    </a:ext>
                  </a:extLst>
                </a:gridCol>
                <a:gridCol w="1653540">
                  <a:extLst>
                    <a:ext uri="{9D8B030D-6E8A-4147-A177-3AD203B41FA5}">
                      <a16:colId xmlns:a16="http://schemas.microsoft.com/office/drawing/2014/main" val="2442115569"/>
                    </a:ext>
                  </a:extLst>
                </a:gridCol>
              </a:tblGrid>
              <a:tr h="370840">
                <a:tc>
                  <a:txBody>
                    <a:bodyPr/>
                    <a:lstStyle/>
                    <a:p>
                      <a:r>
                        <a:rPr lang="en-US" dirty="0"/>
                        <a:t>Visit</a:t>
                      </a:r>
                    </a:p>
                  </a:txBody>
                  <a:tcPr/>
                </a:tc>
                <a:tc>
                  <a:txBody>
                    <a:bodyPr/>
                    <a:lstStyle/>
                    <a:p>
                      <a:r>
                        <a:rPr lang="en-US" dirty="0"/>
                        <a:t>Intervention</a:t>
                      </a:r>
                    </a:p>
                  </a:txBody>
                  <a:tcPr/>
                </a:tc>
                <a:tc>
                  <a:txBody>
                    <a:bodyPr/>
                    <a:lstStyle/>
                    <a:p>
                      <a:r>
                        <a:rPr lang="en-US" dirty="0"/>
                        <a:t>Outcome Tools</a:t>
                      </a:r>
                    </a:p>
                  </a:txBody>
                  <a:tcPr/>
                </a:tc>
                <a:tc>
                  <a:txBody>
                    <a:bodyPr/>
                    <a:lstStyle/>
                    <a:p>
                      <a:r>
                        <a:rPr lang="en-US" dirty="0"/>
                        <a:t>HW</a:t>
                      </a:r>
                    </a:p>
                  </a:txBody>
                  <a:tcPr/>
                </a:tc>
                <a:tc>
                  <a:txBody>
                    <a:bodyPr/>
                    <a:lstStyle/>
                    <a:p>
                      <a:r>
                        <a:rPr lang="en-US" dirty="0"/>
                        <a:t>Suicidality </a:t>
                      </a:r>
                    </a:p>
                  </a:txBody>
                  <a:tcPr/>
                </a:tc>
                <a:extLst>
                  <a:ext uri="{0D108BD9-81ED-4DB2-BD59-A6C34878D82A}">
                    <a16:rowId xmlns:a16="http://schemas.microsoft.com/office/drawing/2014/main" val="1788132123"/>
                  </a:ext>
                </a:extLst>
              </a:tr>
              <a:tr h="370840">
                <a:tc>
                  <a:txBody>
                    <a:bodyPr/>
                    <a:lstStyle/>
                    <a:p>
                      <a:r>
                        <a:rPr lang="en-US" dirty="0"/>
                        <a:t>1</a:t>
                      </a:r>
                    </a:p>
                  </a:txBody>
                  <a:tcPr/>
                </a:tc>
                <a:tc>
                  <a:txBody>
                    <a:bodyPr/>
                    <a:lstStyle/>
                    <a:p>
                      <a:r>
                        <a:rPr lang="en-US" dirty="0"/>
                        <a:t>Psycho-Ed; Intro to </a:t>
                      </a:r>
                      <a:r>
                        <a:rPr lang="en-US" dirty="0" err="1"/>
                        <a:t>fACT</a:t>
                      </a:r>
                      <a:endParaRPr lang="en-US" dirty="0"/>
                    </a:p>
                  </a:txBody>
                  <a:tcPr/>
                </a:tc>
                <a:tc>
                  <a:txBody>
                    <a:bodyPr/>
                    <a:lstStyle/>
                    <a:p>
                      <a:r>
                        <a:rPr lang="en-US" dirty="0"/>
                        <a:t>PHQ-9: 5</a:t>
                      </a:r>
                    </a:p>
                    <a:p>
                      <a:r>
                        <a:rPr lang="en-US" dirty="0"/>
                        <a:t>GAD-7: 2</a:t>
                      </a:r>
                    </a:p>
                    <a:p>
                      <a:r>
                        <a:rPr lang="en-US" dirty="0"/>
                        <a:t>Q-LES-SF: 38</a:t>
                      </a:r>
                    </a:p>
                    <a:p>
                      <a:r>
                        <a:rPr lang="en-US" dirty="0"/>
                        <a:t>AAQ2: 24</a:t>
                      </a:r>
                    </a:p>
                  </a:txBody>
                  <a:tcPr/>
                </a:tc>
                <a:tc>
                  <a:txBody>
                    <a:bodyPr/>
                    <a:lstStyle/>
                    <a:p>
                      <a:r>
                        <a:rPr lang="en-US" dirty="0"/>
                        <a:t>Suffering inventory and identifying painful thoughts that he is fused to; identifying values </a:t>
                      </a:r>
                    </a:p>
                  </a:txBody>
                  <a:tcPr/>
                </a:tc>
                <a:tc>
                  <a:txBody>
                    <a:bodyPr/>
                    <a:lstStyle/>
                    <a:p>
                      <a:r>
                        <a:rPr lang="en-US" dirty="0"/>
                        <a:t>Reporting intrusive thoughts (Strength = 10)</a:t>
                      </a:r>
                    </a:p>
                  </a:txBody>
                  <a:tcPr/>
                </a:tc>
                <a:extLst>
                  <a:ext uri="{0D108BD9-81ED-4DB2-BD59-A6C34878D82A}">
                    <a16:rowId xmlns:a16="http://schemas.microsoft.com/office/drawing/2014/main" val="321189503"/>
                  </a:ext>
                </a:extLst>
              </a:tr>
              <a:tr h="370840">
                <a:tc>
                  <a:txBody>
                    <a:bodyPr/>
                    <a:lstStyle/>
                    <a:p>
                      <a:r>
                        <a:rPr lang="en-US" dirty="0"/>
                        <a:t>2</a:t>
                      </a:r>
                    </a:p>
                  </a:txBody>
                  <a:tcPr/>
                </a:tc>
                <a:tc>
                  <a:txBody>
                    <a:bodyPr/>
                    <a:lstStyle/>
                    <a:p>
                      <a:r>
                        <a:rPr lang="en-US" dirty="0"/>
                        <a:t>Self-compassion exercise; STEM</a:t>
                      </a:r>
                    </a:p>
                  </a:txBody>
                  <a:tcPr/>
                </a:tc>
                <a:tc>
                  <a:txBody>
                    <a:bodyPr/>
                    <a:lstStyle/>
                    <a:p>
                      <a:r>
                        <a:rPr lang="en-US" dirty="0"/>
                        <a:t>PHQ-9: 6</a:t>
                      </a:r>
                    </a:p>
                    <a:p>
                      <a:r>
                        <a:rPr lang="en-US" dirty="0"/>
                        <a:t>GAD-7: 4</a:t>
                      </a:r>
                    </a:p>
                    <a:p>
                      <a:r>
                        <a:rPr lang="en-US" dirty="0"/>
                        <a:t>Q-LES-SF: 36</a:t>
                      </a:r>
                    </a:p>
                    <a:p>
                      <a:r>
                        <a:rPr lang="en-US" dirty="0"/>
                        <a:t>AAQ2: 26</a:t>
                      </a:r>
                    </a:p>
                    <a:p>
                      <a:endParaRPr lang="en-US" dirty="0"/>
                    </a:p>
                  </a:txBody>
                  <a:tcPr/>
                </a:tc>
                <a:tc>
                  <a:txBody>
                    <a:bodyPr/>
                    <a:lstStyle/>
                    <a:p>
                      <a:r>
                        <a:rPr lang="en-US" dirty="0"/>
                        <a:t>identifying painful thoughts that he is fused to; identifying value-driven bxs</a:t>
                      </a:r>
                    </a:p>
                  </a:txBody>
                  <a:tcPr/>
                </a:tc>
                <a:tc>
                  <a:txBody>
                    <a:bodyPr/>
                    <a:lstStyle/>
                    <a:p>
                      <a:r>
                        <a:rPr lang="en-US" dirty="0"/>
                        <a:t>Reporting intrusive thoughts (Strength = 9)</a:t>
                      </a:r>
                    </a:p>
                  </a:txBody>
                  <a:tcPr/>
                </a:tc>
                <a:extLst>
                  <a:ext uri="{0D108BD9-81ED-4DB2-BD59-A6C34878D82A}">
                    <a16:rowId xmlns:a16="http://schemas.microsoft.com/office/drawing/2014/main" val="2878635515"/>
                  </a:ext>
                </a:extLst>
              </a:tr>
              <a:tr h="370840">
                <a:tc>
                  <a:txBody>
                    <a:bodyPr/>
                    <a:lstStyle/>
                    <a:p>
                      <a:r>
                        <a:rPr lang="en-US" dirty="0"/>
                        <a:t>3</a:t>
                      </a:r>
                    </a:p>
                  </a:txBody>
                  <a:tcPr/>
                </a:tc>
                <a:tc>
                  <a:txBody>
                    <a:bodyPr/>
                    <a:lstStyle/>
                    <a:p>
                      <a:r>
                        <a:rPr lang="en-US" dirty="0"/>
                        <a:t>Examples of experiential avoidance</a:t>
                      </a:r>
                    </a:p>
                  </a:txBody>
                  <a:tcPr/>
                </a:tc>
                <a:tc>
                  <a:txBody>
                    <a:bodyPr/>
                    <a:lstStyle/>
                    <a:p>
                      <a:r>
                        <a:rPr lang="en-US" dirty="0"/>
                        <a:t>PHQ-9: 2</a:t>
                      </a:r>
                    </a:p>
                    <a:p>
                      <a:r>
                        <a:rPr lang="en-US" dirty="0"/>
                        <a:t>GAD-7: 1</a:t>
                      </a:r>
                    </a:p>
                    <a:p>
                      <a:r>
                        <a:rPr lang="en-US" dirty="0"/>
                        <a:t>Q-LES-SF: 44</a:t>
                      </a:r>
                    </a:p>
                    <a:p>
                      <a:r>
                        <a:rPr lang="en-US" dirty="0"/>
                        <a:t>AAQ2: 22</a:t>
                      </a:r>
                    </a:p>
                    <a:p>
                      <a:endParaRPr lang="en-US" dirty="0"/>
                    </a:p>
                  </a:txBody>
                  <a:tcPr/>
                </a:tc>
                <a:tc>
                  <a:txBody>
                    <a:bodyPr/>
                    <a:lstStyle/>
                    <a:p>
                      <a:r>
                        <a:rPr lang="en-US" dirty="0"/>
                        <a:t>Daily practice of self-compassion; taking opportunities to decrease avoidance of STEM and engaging in value-driven bx</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Reporting intrusive thoughts (Strength = 7)</a:t>
                      </a:r>
                    </a:p>
                    <a:p>
                      <a:endParaRPr lang="en-US" dirty="0"/>
                    </a:p>
                  </a:txBody>
                  <a:tcPr/>
                </a:tc>
                <a:extLst>
                  <a:ext uri="{0D108BD9-81ED-4DB2-BD59-A6C34878D82A}">
                    <a16:rowId xmlns:a16="http://schemas.microsoft.com/office/drawing/2014/main" val="2312881783"/>
                  </a:ext>
                </a:extLst>
              </a:tr>
              <a:tr h="370840">
                <a:tc>
                  <a:txBody>
                    <a:bodyPr/>
                    <a:lstStyle/>
                    <a:p>
                      <a:r>
                        <a:rPr lang="en-US" dirty="0"/>
                        <a:t>4</a:t>
                      </a:r>
                    </a:p>
                  </a:txBody>
                  <a:tcPr/>
                </a:tc>
                <a:tc>
                  <a:txBody>
                    <a:bodyPr/>
                    <a:lstStyle/>
                    <a:p>
                      <a:r>
                        <a:rPr lang="en-US" dirty="0"/>
                        <a:t>Relational frames/power of language and experiential avoidance; cognitive </a:t>
                      </a:r>
                      <a:r>
                        <a:rPr lang="en-US" dirty="0" err="1"/>
                        <a:t>defusion</a:t>
                      </a:r>
                      <a:r>
                        <a:rPr lang="en-US" dirty="0"/>
                        <a:t> exercise; self-compassion </a:t>
                      </a:r>
                    </a:p>
                  </a:txBody>
                  <a:tcPr/>
                </a:tc>
                <a:tc>
                  <a:txBody>
                    <a:bodyPr/>
                    <a:lstStyle/>
                    <a:p>
                      <a:r>
                        <a:rPr lang="en-US" dirty="0"/>
                        <a:t>PHQ-9: 0</a:t>
                      </a:r>
                    </a:p>
                    <a:p>
                      <a:r>
                        <a:rPr lang="en-US" dirty="0"/>
                        <a:t>GAD-7: 2</a:t>
                      </a:r>
                    </a:p>
                    <a:p>
                      <a:r>
                        <a:rPr lang="en-US" dirty="0"/>
                        <a:t>Q-LES-SF: 45</a:t>
                      </a:r>
                    </a:p>
                    <a:p>
                      <a:r>
                        <a:rPr lang="en-US" dirty="0"/>
                        <a:t>AAQ2: 18</a:t>
                      </a:r>
                    </a:p>
                    <a:p>
                      <a:endParaRPr lang="en-US" dirty="0"/>
                    </a:p>
                  </a:txBody>
                  <a:tcPr/>
                </a:tc>
                <a:tc>
                  <a:txBody>
                    <a:bodyPr/>
                    <a:lstStyle/>
                    <a:p>
                      <a:r>
                        <a:rPr lang="en-US" dirty="0"/>
                        <a:t>Decreasing avoidance of STEM while engaging in value-driven bx; daily self-compassion practice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Reporting intrusive thoughts (Strength = 4)</a:t>
                      </a:r>
                    </a:p>
                    <a:p>
                      <a:endParaRPr lang="en-US" dirty="0"/>
                    </a:p>
                  </a:txBody>
                  <a:tcPr/>
                </a:tc>
                <a:extLst>
                  <a:ext uri="{0D108BD9-81ED-4DB2-BD59-A6C34878D82A}">
                    <a16:rowId xmlns:a16="http://schemas.microsoft.com/office/drawing/2014/main" val="3762635879"/>
                  </a:ext>
                </a:extLst>
              </a:tr>
            </a:tbl>
          </a:graphicData>
        </a:graphic>
      </p:graphicFrame>
    </p:spTree>
    <p:extLst>
      <p:ext uri="{BB962C8B-B14F-4D97-AF65-F5344CB8AC3E}">
        <p14:creationId xmlns:p14="http://schemas.microsoft.com/office/powerpoint/2010/main" val="157520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1458" y="-1"/>
            <a:ext cx="7886700" cy="1191092"/>
          </a:xfrm>
        </p:spPr>
        <p:txBody>
          <a:bodyPr/>
          <a:lstStyle/>
          <a:p>
            <a:r>
              <a:rPr lang="en-US" dirty="0"/>
              <a:t>Case Example – Cont’d</a:t>
            </a:r>
            <a:endParaRPr lang="en-US" dirty="0">
              <a:latin typeface="+mj-lt"/>
            </a:endParaRPr>
          </a:p>
        </p:txBody>
      </p:sp>
      <p:sp>
        <p:nvSpPr>
          <p:cNvPr id="3" name="Content Placeholder 2"/>
          <p:cNvSpPr>
            <a:spLocks noGrp="1"/>
          </p:cNvSpPr>
          <p:nvPr>
            <p:ph sz="half" idx="2"/>
          </p:nvPr>
        </p:nvSpPr>
        <p:spPr>
          <a:xfrm>
            <a:off x="2151459" y="922805"/>
            <a:ext cx="7886699" cy="4172604"/>
          </a:xfrm>
        </p:spPr>
        <p:txBody>
          <a:bodyPr/>
          <a:lstStyle/>
          <a:p>
            <a:pPr marL="342900" indent="-342900">
              <a:buFont typeface="Arial" panose="020B0604020202020204" pitchFamily="34" charset="0"/>
              <a:buChar char="•"/>
            </a:pPr>
            <a:endParaRPr lang="en-US" dirty="0">
              <a:latin typeface="+mn-lt"/>
            </a:endParaRPr>
          </a:p>
          <a:p>
            <a:endParaRPr lang="en-US" dirty="0"/>
          </a:p>
        </p:txBody>
      </p:sp>
      <p:graphicFrame>
        <p:nvGraphicFramePr>
          <p:cNvPr id="4" name="Table 4">
            <a:extLst>
              <a:ext uri="{FF2B5EF4-FFF2-40B4-BE49-F238E27FC236}">
                <a16:creationId xmlns:a16="http://schemas.microsoft.com/office/drawing/2014/main" id="{46718745-2680-44DE-AA56-D695A01978A0}"/>
              </a:ext>
            </a:extLst>
          </p:cNvPr>
          <p:cNvGraphicFramePr>
            <a:graphicFrameLocks noGrp="1"/>
          </p:cNvGraphicFramePr>
          <p:nvPr/>
        </p:nvGraphicFramePr>
        <p:xfrm>
          <a:off x="1847850" y="922805"/>
          <a:ext cx="8267700" cy="621792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2308395247"/>
                    </a:ext>
                  </a:extLst>
                </a:gridCol>
                <a:gridCol w="1485900">
                  <a:extLst>
                    <a:ext uri="{9D8B030D-6E8A-4147-A177-3AD203B41FA5}">
                      <a16:colId xmlns:a16="http://schemas.microsoft.com/office/drawing/2014/main" val="365531570"/>
                    </a:ext>
                  </a:extLst>
                </a:gridCol>
                <a:gridCol w="1762125">
                  <a:extLst>
                    <a:ext uri="{9D8B030D-6E8A-4147-A177-3AD203B41FA5}">
                      <a16:colId xmlns:a16="http://schemas.microsoft.com/office/drawing/2014/main" val="3730780940"/>
                    </a:ext>
                  </a:extLst>
                </a:gridCol>
                <a:gridCol w="2604135">
                  <a:extLst>
                    <a:ext uri="{9D8B030D-6E8A-4147-A177-3AD203B41FA5}">
                      <a16:colId xmlns:a16="http://schemas.microsoft.com/office/drawing/2014/main" val="1728580191"/>
                    </a:ext>
                  </a:extLst>
                </a:gridCol>
                <a:gridCol w="1653540">
                  <a:extLst>
                    <a:ext uri="{9D8B030D-6E8A-4147-A177-3AD203B41FA5}">
                      <a16:colId xmlns:a16="http://schemas.microsoft.com/office/drawing/2014/main" val="2442115569"/>
                    </a:ext>
                  </a:extLst>
                </a:gridCol>
              </a:tblGrid>
              <a:tr h="370840">
                <a:tc>
                  <a:txBody>
                    <a:bodyPr/>
                    <a:lstStyle/>
                    <a:p>
                      <a:r>
                        <a:rPr lang="en-US" dirty="0"/>
                        <a:t>Visit</a:t>
                      </a:r>
                    </a:p>
                  </a:txBody>
                  <a:tcPr/>
                </a:tc>
                <a:tc>
                  <a:txBody>
                    <a:bodyPr/>
                    <a:lstStyle/>
                    <a:p>
                      <a:r>
                        <a:rPr lang="en-US" dirty="0"/>
                        <a:t>Intervention</a:t>
                      </a:r>
                    </a:p>
                  </a:txBody>
                  <a:tcPr/>
                </a:tc>
                <a:tc>
                  <a:txBody>
                    <a:bodyPr/>
                    <a:lstStyle/>
                    <a:p>
                      <a:r>
                        <a:rPr lang="en-US" dirty="0"/>
                        <a:t>Outcome Tools</a:t>
                      </a:r>
                    </a:p>
                  </a:txBody>
                  <a:tcPr/>
                </a:tc>
                <a:tc>
                  <a:txBody>
                    <a:bodyPr/>
                    <a:lstStyle/>
                    <a:p>
                      <a:r>
                        <a:rPr lang="en-US" dirty="0"/>
                        <a:t>HW</a:t>
                      </a:r>
                    </a:p>
                  </a:txBody>
                  <a:tcPr/>
                </a:tc>
                <a:tc>
                  <a:txBody>
                    <a:bodyPr/>
                    <a:lstStyle/>
                    <a:p>
                      <a:r>
                        <a:rPr lang="en-US" dirty="0"/>
                        <a:t>Suicidality </a:t>
                      </a:r>
                    </a:p>
                  </a:txBody>
                  <a:tcPr/>
                </a:tc>
                <a:extLst>
                  <a:ext uri="{0D108BD9-81ED-4DB2-BD59-A6C34878D82A}">
                    <a16:rowId xmlns:a16="http://schemas.microsoft.com/office/drawing/2014/main" val="1788132123"/>
                  </a:ext>
                </a:extLst>
              </a:tr>
              <a:tr h="370840">
                <a:tc>
                  <a:txBody>
                    <a:bodyPr/>
                    <a:lstStyle/>
                    <a:p>
                      <a:r>
                        <a:rPr lang="en-US" dirty="0"/>
                        <a:t>5</a:t>
                      </a:r>
                    </a:p>
                  </a:txBody>
                  <a:tcPr/>
                </a:tc>
                <a:tc>
                  <a:txBody>
                    <a:bodyPr/>
                    <a:lstStyle/>
                    <a:p>
                      <a:r>
                        <a:rPr lang="en-US" dirty="0"/>
                        <a:t>Cognitive </a:t>
                      </a:r>
                      <a:r>
                        <a:rPr lang="en-US" dirty="0" err="1"/>
                        <a:t>defusion</a:t>
                      </a:r>
                      <a:r>
                        <a:rPr lang="en-US" dirty="0"/>
                        <a:t>: practiced exercises during the visit ("buying the thought," "the mind"); Role of STEM with engaging in decisions consistent with values; concept of willingness to experience STEM</a:t>
                      </a:r>
                    </a:p>
                  </a:txBody>
                  <a:tcPr/>
                </a:tc>
                <a:tc>
                  <a:txBody>
                    <a:bodyPr/>
                    <a:lstStyle/>
                    <a:p>
                      <a:r>
                        <a:rPr lang="en-US" dirty="0"/>
                        <a:t>PHQ-9: 1</a:t>
                      </a:r>
                    </a:p>
                    <a:p>
                      <a:r>
                        <a:rPr lang="en-US" dirty="0"/>
                        <a:t>GAD-7: 1</a:t>
                      </a:r>
                    </a:p>
                    <a:p>
                      <a:r>
                        <a:rPr lang="en-US" dirty="0"/>
                        <a:t>Q-LES-SF: 42</a:t>
                      </a:r>
                    </a:p>
                    <a:p>
                      <a:r>
                        <a:rPr lang="en-US" dirty="0"/>
                        <a:t>AAQ2: 21</a:t>
                      </a:r>
                    </a:p>
                  </a:txBody>
                  <a:tcPr/>
                </a:tc>
                <a:tc>
                  <a:txBody>
                    <a:bodyPr/>
                    <a:lstStyle/>
                    <a:p>
                      <a:r>
                        <a:rPr lang="en-US" dirty="0"/>
                        <a:t>Pt will continue daily practices to express self-compassion; Pt willing to select a </a:t>
                      </a:r>
                      <a:r>
                        <a:rPr lang="en-US" dirty="0" err="1"/>
                        <a:t>defusion</a:t>
                      </a:r>
                      <a:r>
                        <a:rPr lang="en-US" dirty="0"/>
                        <a:t> exercise to use daily when STEM shows up</a:t>
                      </a:r>
                    </a:p>
                    <a:p>
                      <a:endParaRPr lang="en-US" dirty="0"/>
                    </a:p>
                    <a:p>
                      <a:r>
                        <a:rPr lang="en-US" dirty="0"/>
                        <a:t>Will review book when needed: </a:t>
                      </a:r>
                      <a:r>
                        <a:rPr lang="en-US" i="1" dirty="0"/>
                        <a:t>Get out of your mind and into your life</a:t>
                      </a:r>
                    </a:p>
                  </a:txBody>
                  <a:tcPr/>
                </a:tc>
                <a:tc>
                  <a:txBody>
                    <a:bodyPr/>
                    <a:lstStyle/>
                    <a:p>
                      <a:r>
                        <a:rPr lang="en-US" dirty="0"/>
                        <a:t>Reporting intrusive thoughts (Strength = 3)</a:t>
                      </a:r>
                    </a:p>
                  </a:txBody>
                  <a:tcPr/>
                </a:tc>
                <a:extLst>
                  <a:ext uri="{0D108BD9-81ED-4DB2-BD59-A6C34878D82A}">
                    <a16:rowId xmlns:a16="http://schemas.microsoft.com/office/drawing/2014/main" val="321189503"/>
                  </a:ext>
                </a:extLst>
              </a:tr>
            </a:tbl>
          </a:graphicData>
        </a:graphic>
      </p:graphicFrame>
    </p:spTree>
    <p:extLst>
      <p:ext uri="{BB962C8B-B14F-4D97-AF65-F5344CB8AC3E}">
        <p14:creationId xmlns:p14="http://schemas.microsoft.com/office/powerpoint/2010/main" val="25605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Summary</a:t>
            </a:r>
          </a:p>
        </p:txBody>
      </p:sp>
      <p:sp>
        <p:nvSpPr>
          <p:cNvPr id="3" name="Content Placeholder 2"/>
          <p:cNvSpPr>
            <a:spLocks noGrp="1"/>
          </p:cNvSpPr>
          <p:nvPr>
            <p:ph sz="half" idx="2"/>
          </p:nvPr>
        </p:nvSpPr>
        <p:spPr>
          <a:xfrm>
            <a:off x="2153842" y="1922930"/>
            <a:ext cx="7886699" cy="4172604"/>
          </a:xfrm>
        </p:spPr>
        <p:txBody>
          <a:bodyPr/>
          <a:lstStyle/>
          <a:p>
            <a:pPr marL="342900" indent="-342900">
              <a:buFont typeface="Arial" panose="020B0604020202020204" pitchFamily="34" charset="0"/>
              <a:buChar char="•"/>
            </a:pPr>
            <a:r>
              <a:rPr lang="en-US" dirty="0" err="1">
                <a:latin typeface="+mn-lt"/>
              </a:rPr>
              <a:t>fACT</a:t>
            </a:r>
            <a:r>
              <a:rPr lang="en-US" dirty="0">
                <a:latin typeface="+mn-lt"/>
              </a:rPr>
              <a:t> effective in the context of primary care (practice management lens) for management of high-risk patients</a:t>
            </a:r>
          </a:p>
          <a:p>
            <a:pPr marL="342900" indent="-342900">
              <a:buFont typeface="Arial" panose="020B0604020202020204" pitchFamily="34" charset="0"/>
              <a:buChar char="•"/>
            </a:pPr>
            <a:r>
              <a:rPr lang="en-US" dirty="0">
                <a:latin typeface="+mn-lt"/>
              </a:rPr>
              <a:t>More research needed – especially with low litera</a:t>
            </a:r>
            <a:r>
              <a:rPr lang="en-US" dirty="0"/>
              <a:t>cy/low health literacy populations</a:t>
            </a:r>
            <a:endParaRPr lang="en-US" dirty="0">
              <a:latin typeface="+mn-lt"/>
            </a:endParaRPr>
          </a:p>
          <a:p>
            <a:pPr marL="342900" indent="-342900">
              <a:buFont typeface="Arial" panose="020B0604020202020204" pitchFamily="34" charset="0"/>
              <a:buChar char="•"/>
            </a:pPr>
            <a:r>
              <a:rPr lang="en-US" dirty="0"/>
              <a:t>Impact of telehealth (COVID-19)</a:t>
            </a:r>
          </a:p>
          <a:p>
            <a:endParaRPr lang="en-US" dirty="0"/>
          </a:p>
        </p:txBody>
      </p:sp>
    </p:spTree>
    <p:extLst>
      <p:ext uri="{BB962C8B-B14F-4D97-AF65-F5344CB8AC3E}">
        <p14:creationId xmlns:p14="http://schemas.microsoft.com/office/powerpoint/2010/main" val="256518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Thank you!</a:t>
            </a:r>
          </a:p>
        </p:txBody>
      </p:sp>
      <p:sp>
        <p:nvSpPr>
          <p:cNvPr id="3" name="Content Placeholder 2"/>
          <p:cNvSpPr>
            <a:spLocks noGrp="1"/>
          </p:cNvSpPr>
          <p:nvPr>
            <p:ph sz="half" idx="2"/>
          </p:nvPr>
        </p:nvSpPr>
        <p:spPr>
          <a:xfrm>
            <a:off x="2153842" y="1922930"/>
            <a:ext cx="7886699" cy="4172604"/>
          </a:xfrm>
        </p:spPr>
        <p:txBody>
          <a:bodyPr/>
          <a:lstStyle/>
          <a:p>
            <a:pPr marL="342900" indent="-342900">
              <a:buFont typeface="Arial" panose="020B0604020202020204" pitchFamily="34" charset="0"/>
              <a:buChar char="•"/>
            </a:pPr>
            <a:r>
              <a:rPr lang="en-US" dirty="0">
                <a:latin typeface="+mn-lt"/>
              </a:rPr>
              <a:t>Questions?</a:t>
            </a:r>
          </a:p>
          <a:p>
            <a:pPr marL="342900" indent="-342900">
              <a:buFont typeface="Arial" panose="020B0604020202020204" pitchFamily="34" charset="0"/>
              <a:buChar char="•"/>
            </a:pPr>
            <a:r>
              <a:rPr lang="en-US" dirty="0">
                <a:latin typeface="+mn-lt"/>
              </a:rPr>
              <a:t>Dr. Ogbeide: o</a:t>
            </a:r>
            <a:r>
              <a:rPr lang="en-US" dirty="0"/>
              <a:t>gbeide@uthscsa.edu </a:t>
            </a:r>
            <a:endParaRPr lang="en-US" dirty="0">
              <a:latin typeface="+mn-lt"/>
            </a:endParaRPr>
          </a:p>
          <a:p>
            <a:endParaRPr lang="en-US" dirty="0"/>
          </a:p>
        </p:txBody>
      </p:sp>
    </p:spTree>
    <p:extLst>
      <p:ext uri="{BB962C8B-B14F-4D97-AF65-F5344CB8AC3E}">
        <p14:creationId xmlns:p14="http://schemas.microsoft.com/office/powerpoint/2010/main" val="9700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006EA4-8F20-E54E-93B4-4377A4DCEB18}"/>
              </a:ext>
            </a:extLst>
          </p:cNvPr>
          <p:cNvSpPr>
            <a:spLocks noGrp="1"/>
          </p:cNvSpPr>
          <p:nvPr>
            <p:ph type="title"/>
          </p:nvPr>
        </p:nvSpPr>
        <p:spPr>
          <a:xfrm>
            <a:off x="1078992" y="1630496"/>
            <a:ext cx="10177272" cy="3298120"/>
          </a:xfrm>
        </p:spPr>
        <p:txBody>
          <a:bodyPr>
            <a:normAutofit/>
          </a:bodyPr>
          <a:lstStyle/>
          <a:p>
            <a:pPr fontAlgn="base"/>
            <a:r>
              <a:rPr lang="en-US" sz="3600" b="1" dirty="0"/>
              <a:t>Does Focused Acceptance and Commitment Therapy Move the Dial on Health Equity?</a:t>
            </a:r>
            <a:br>
              <a:rPr lang="en-US" sz="3600" dirty="0"/>
            </a:br>
            <a:r>
              <a:rPr lang="en-US" sz="2400" dirty="0"/>
              <a:t>Patti Robinson, PhD</a:t>
            </a:r>
            <a:br>
              <a:rPr lang="en-US" sz="2400" dirty="0"/>
            </a:br>
            <a:r>
              <a:rPr lang="en-US" sz="2400" dirty="0"/>
              <a:t>Consultant and Trainer</a:t>
            </a:r>
            <a:br>
              <a:rPr lang="en-US" sz="2400" dirty="0"/>
            </a:br>
            <a:r>
              <a:rPr lang="en-US" sz="2400" dirty="0"/>
              <a:t>Mountainview Consulting Group</a:t>
            </a:r>
            <a:br>
              <a:rPr lang="en-US" sz="2400" dirty="0"/>
            </a:br>
            <a:r>
              <a:rPr lang="en-US" sz="2400" dirty="0"/>
              <a:t>Portland, OR</a:t>
            </a:r>
            <a:br>
              <a:rPr lang="en-US" sz="2400" dirty="0"/>
            </a:br>
            <a:r>
              <a:rPr lang="en-US" sz="2400" u="sng" dirty="0">
                <a:hlinkClick r:id="rId2"/>
              </a:rPr>
              <a:t>Patti@mtnviewconsulting.com</a:t>
            </a:r>
            <a:endParaRPr lang="en-US" dirty="0"/>
          </a:p>
        </p:txBody>
      </p:sp>
    </p:spTree>
    <p:extLst>
      <p:ext uri="{BB962C8B-B14F-4D97-AF65-F5344CB8AC3E}">
        <p14:creationId xmlns:p14="http://schemas.microsoft.com/office/powerpoint/2010/main" val="39182797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1ED011-43F0-A245-B43B-E00F42ABD6F9}"/>
              </a:ext>
            </a:extLst>
          </p:cNvPr>
          <p:cNvSpPr>
            <a:spLocks noGrp="1"/>
          </p:cNvSpPr>
          <p:nvPr>
            <p:ph type="title"/>
          </p:nvPr>
        </p:nvSpPr>
        <p:spPr/>
        <p:txBody>
          <a:bodyPr/>
          <a:lstStyle/>
          <a:p>
            <a:r>
              <a:rPr lang="en-US" dirty="0"/>
              <a:t>Proof of Concept Study</a:t>
            </a:r>
          </a:p>
        </p:txBody>
      </p:sp>
      <p:sp>
        <p:nvSpPr>
          <p:cNvPr id="4" name="Content Placeholder 3">
            <a:extLst>
              <a:ext uri="{FF2B5EF4-FFF2-40B4-BE49-F238E27FC236}">
                <a16:creationId xmlns:a16="http://schemas.microsoft.com/office/drawing/2014/main" id="{4C467B81-217E-B145-BE84-1A26EDEBAEB8}"/>
              </a:ext>
            </a:extLst>
          </p:cNvPr>
          <p:cNvSpPr>
            <a:spLocks noGrp="1"/>
          </p:cNvSpPr>
          <p:nvPr>
            <p:ph idx="1"/>
          </p:nvPr>
        </p:nvSpPr>
        <p:spPr/>
        <p:txBody>
          <a:bodyPr>
            <a:normAutofit/>
          </a:bodyPr>
          <a:lstStyle/>
          <a:p>
            <a:r>
              <a:rPr lang="en-US" dirty="0"/>
              <a:t>Year 1: 5 general practice clinics in Auckland NZ</a:t>
            </a:r>
          </a:p>
          <a:p>
            <a:r>
              <a:rPr lang="en-US" dirty="0"/>
              <a:t>Year 2: Expansion to 12 practice sites, including rural areas</a:t>
            </a:r>
          </a:p>
          <a:p>
            <a:r>
              <a:rPr lang="en-US" dirty="0"/>
              <a:t>Study team: </a:t>
            </a:r>
          </a:p>
          <a:p>
            <a:pPr lvl="1"/>
            <a:r>
              <a:rPr lang="en-US" dirty="0"/>
              <a:t>ProCare: Johnny O’Connell</a:t>
            </a:r>
          </a:p>
          <a:p>
            <a:pPr lvl="1"/>
            <a:r>
              <a:rPr lang="en-US" dirty="0"/>
              <a:t>Consultants: Jo Chipman, Sue Hallwright, Patti Robinson</a:t>
            </a:r>
          </a:p>
          <a:p>
            <a:pPr lvl="1"/>
            <a:r>
              <a:rPr lang="en-US" dirty="0"/>
              <a:t>HIPs</a:t>
            </a:r>
          </a:p>
          <a:p>
            <a:pPr marL="0" indent="0">
              <a:buNone/>
            </a:pPr>
            <a:endParaRPr lang="en-US" dirty="0"/>
          </a:p>
        </p:txBody>
      </p:sp>
    </p:spTree>
    <p:extLst>
      <p:ext uri="{BB962C8B-B14F-4D97-AF65-F5344CB8AC3E}">
        <p14:creationId xmlns:p14="http://schemas.microsoft.com/office/powerpoint/2010/main" val="17025405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FDC05A7B-3060-4D55-AD98-5814F79D4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356FAF6-7D30-174C-A6A1-4510C4A936E7}"/>
              </a:ext>
            </a:extLst>
          </p:cNvPr>
          <p:cNvSpPr txBox="1"/>
          <p:nvPr/>
        </p:nvSpPr>
        <p:spPr>
          <a:xfrm>
            <a:off x="2103121" y="4727173"/>
            <a:ext cx="7985759" cy="86882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a:latin typeface="+mj-lt"/>
                <a:ea typeface="+mj-ea"/>
                <a:cs typeface="+mj-cs"/>
              </a:rPr>
              <a:t>HIPs of New Zealand</a:t>
            </a:r>
          </a:p>
        </p:txBody>
      </p:sp>
      <p:sp>
        <p:nvSpPr>
          <p:cNvPr id="25" name="Rectangle: Rounded Corners 24">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2" name="Picture 11" descr="A person standing in front of a group of people posing for the camera&#10;&#10;Description automatically generated">
            <a:extLst>
              <a:ext uri="{FF2B5EF4-FFF2-40B4-BE49-F238E27FC236}">
                <a16:creationId xmlns:a16="http://schemas.microsoft.com/office/drawing/2014/main" id="{9B0A9EEA-BC4E-D743-8265-CF4DD83BB13D}"/>
              </a:ext>
            </a:extLst>
          </p:cNvPr>
          <p:cNvPicPr>
            <a:picLocks noChangeAspect="1"/>
          </p:cNvPicPr>
          <p:nvPr/>
        </p:nvPicPr>
        <p:blipFill rotWithShape="1">
          <a:blip r:embed="rId2"/>
          <a:srcRect l="21477" r="6120" b="-2"/>
          <a:stretch/>
        </p:blipFill>
        <p:spPr>
          <a:xfrm>
            <a:off x="320752" y="428430"/>
            <a:ext cx="3703320" cy="3836229"/>
          </a:xfrm>
          <a:prstGeom prst="rect">
            <a:avLst/>
          </a:prstGeom>
        </p:spPr>
      </p:pic>
      <p:pic>
        <p:nvPicPr>
          <p:cNvPr id="10" name="Content Placeholder 9" descr="A group of people posing for the camera&#10;&#10;Description automatically generated">
            <a:extLst>
              <a:ext uri="{FF2B5EF4-FFF2-40B4-BE49-F238E27FC236}">
                <a16:creationId xmlns:a16="http://schemas.microsoft.com/office/drawing/2014/main" id="{59C03F31-E3D1-4E49-9319-DA8D25DDD365}"/>
              </a:ext>
            </a:extLst>
          </p:cNvPr>
          <p:cNvPicPr>
            <a:picLocks noGrp="1" noChangeAspect="1"/>
          </p:cNvPicPr>
          <p:nvPr>
            <p:ph sz="half" idx="2"/>
          </p:nvPr>
        </p:nvPicPr>
        <p:blipFill rotWithShape="1">
          <a:blip r:embed="rId3"/>
          <a:srcRect l="1425" r="26173" b="-2"/>
          <a:stretch/>
        </p:blipFill>
        <p:spPr>
          <a:xfrm>
            <a:off x="4244340" y="428403"/>
            <a:ext cx="3703320" cy="3836283"/>
          </a:xfrm>
          <a:prstGeom prst="rect">
            <a:avLst/>
          </a:prstGeom>
        </p:spPr>
      </p:pic>
      <p:pic>
        <p:nvPicPr>
          <p:cNvPr id="8" name="Content Placeholder 7" descr="A group of people in a room&#10;&#10;Description automatically generated">
            <a:extLst>
              <a:ext uri="{FF2B5EF4-FFF2-40B4-BE49-F238E27FC236}">
                <a16:creationId xmlns:a16="http://schemas.microsoft.com/office/drawing/2014/main" id="{C9057C3C-5F93-C944-B8A6-F7201F7BA67D}"/>
              </a:ext>
            </a:extLst>
          </p:cNvPr>
          <p:cNvPicPr>
            <a:picLocks noGrp="1" noChangeAspect="1"/>
          </p:cNvPicPr>
          <p:nvPr>
            <p:ph sz="half" idx="1"/>
          </p:nvPr>
        </p:nvPicPr>
        <p:blipFill rotWithShape="1">
          <a:blip r:embed="rId4"/>
          <a:srcRect r="27597" b="-2"/>
          <a:stretch/>
        </p:blipFill>
        <p:spPr>
          <a:xfrm rot="10800000">
            <a:off x="8167928" y="428429"/>
            <a:ext cx="3703320" cy="3836230"/>
          </a:xfrm>
          <a:prstGeom prst="rect">
            <a:avLst/>
          </a:prstGeom>
        </p:spPr>
      </p:pic>
      <p:sp>
        <p:nvSpPr>
          <p:cNvPr id="2" name="Slide Number Placeholder 1">
            <a:extLst>
              <a:ext uri="{FF2B5EF4-FFF2-40B4-BE49-F238E27FC236}">
                <a16:creationId xmlns:a16="http://schemas.microsoft.com/office/drawing/2014/main" id="{AA47D4F2-BDF8-3C43-B8B7-24E829FF8706}"/>
              </a:ext>
            </a:extLst>
          </p:cNvPr>
          <p:cNvSpPr>
            <a:spLocks noGrp="1"/>
          </p:cNvSpPr>
          <p:nvPr>
            <p:ph type="sldNum" sz="quarter" idx="12"/>
          </p:nvPr>
        </p:nvSpPr>
        <p:spPr>
          <a:xfrm>
            <a:off x="8869680" y="6356350"/>
            <a:ext cx="2743200" cy="365125"/>
          </a:xfrm>
        </p:spPr>
        <p:txBody>
          <a:bodyPr vert="horz" lIns="91440" tIns="45720" rIns="91440" bIns="45720" rtlCol="0" anchor="ctr">
            <a:normAutofit/>
          </a:bodyPr>
          <a:lstStyle/>
          <a:p>
            <a:pPr>
              <a:spcAft>
                <a:spcPts val="600"/>
              </a:spcAft>
            </a:pPr>
            <a:fld id="{9588BE77-5DF0-864C-81DB-ACB898BF352A}" type="slidenum">
              <a:rPr lang="en-US">
                <a:solidFill>
                  <a:schemeClr val="tx2">
                    <a:lumMod val="50000"/>
                    <a:lumOff val="50000"/>
                  </a:schemeClr>
                </a:solidFill>
              </a:rPr>
              <a:pPr>
                <a:spcAft>
                  <a:spcPts val="600"/>
                </a:spcAft>
              </a:pPr>
              <a:t>97</a:t>
            </a:fld>
            <a:endParaRPr lang="en-US">
              <a:solidFill>
                <a:schemeClr val="tx2">
                  <a:lumMod val="50000"/>
                  <a:lumOff val="50000"/>
                </a:schemeClr>
              </a:solidFill>
            </a:endParaRPr>
          </a:p>
        </p:txBody>
      </p:sp>
    </p:spTree>
    <p:extLst>
      <p:ext uri="{BB962C8B-B14F-4D97-AF65-F5344CB8AC3E}">
        <p14:creationId xmlns:p14="http://schemas.microsoft.com/office/powerpoint/2010/main" val="6826998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Rectangle 29">
            <a:extLst>
              <a:ext uri="{FF2B5EF4-FFF2-40B4-BE49-F238E27FC236}">
                <a16:creationId xmlns:a16="http://schemas.microsoft.com/office/drawing/2014/main" id="{6A420356-7094-4893-BC3A-E0932A72F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56FAF6-7D30-174C-A6A1-4510C4A936E7}"/>
              </a:ext>
            </a:extLst>
          </p:cNvPr>
          <p:cNvSpPr txBox="1"/>
          <p:nvPr/>
        </p:nvSpPr>
        <p:spPr>
          <a:xfrm>
            <a:off x="8475919" y="1144769"/>
            <a:ext cx="3340962" cy="289643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a:latin typeface="+mj-lt"/>
                <a:ea typeface="+mj-ea"/>
                <a:cs typeface="+mj-cs"/>
              </a:rPr>
              <a:t>HIPs of New Zealand</a:t>
            </a:r>
          </a:p>
        </p:txBody>
      </p:sp>
      <p:pic>
        <p:nvPicPr>
          <p:cNvPr id="16" name="Picture 15" descr="A group of people in a room&#10;&#10;Description automatically generated">
            <a:extLst>
              <a:ext uri="{FF2B5EF4-FFF2-40B4-BE49-F238E27FC236}">
                <a16:creationId xmlns:a16="http://schemas.microsoft.com/office/drawing/2014/main" id="{F9FC15E9-4B6C-9849-B7E2-0BCB70766001}"/>
              </a:ext>
            </a:extLst>
          </p:cNvPr>
          <p:cNvPicPr>
            <a:picLocks noChangeAspect="1"/>
          </p:cNvPicPr>
          <p:nvPr/>
        </p:nvPicPr>
        <p:blipFill rotWithShape="1">
          <a:blip r:embed="rId2"/>
          <a:srcRect r="32151" b="-2"/>
          <a:stretch/>
        </p:blipFill>
        <p:spPr>
          <a:xfrm rot="5400000">
            <a:off x="169165" y="-169164"/>
            <a:ext cx="3209544" cy="3547872"/>
          </a:xfrm>
          <a:prstGeom prst="rect">
            <a:avLst/>
          </a:prstGeom>
        </p:spPr>
      </p:pic>
      <p:pic>
        <p:nvPicPr>
          <p:cNvPr id="21" name="Picture 20" descr="A picture containing person, indoor, man, woman&#10;&#10;Description automatically generated">
            <a:extLst>
              <a:ext uri="{FF2B5EF4-FFF2-40B4-BE49-F238E27FC236}">
                <a16:creationId xmlns:a16="http://schemas.microsoft.com/office/drawing/2014/main" id="{ACCBCA56-6D9F-FA4C-B71B-C01FF00A9F6A}"/>
              </a:ext>
            </a:extLst>
          </p:cNvPr>
          <p:cNvPicPr>
            <a:picLocks noChangeAspect="1"/>
          </p:cNvPicPr>
          <p:nvPr/>
        </p:nvPicPr>
        <p:blipFill rotWithShape="1">
          <a:blip r:embed="rId3"/>
          <a:srcRect l="10000" r="14998" b="-2"/>
          <a:stretch/>
        </p:blipFill>
        <p:spPr>
          <a:xfrm rot="5400000">
            <a:off x="20" y="3310128"/>
            <a:ext cx="3547852" cy="3547872"/>
          </a:xfrm>
          <a:prstGeom prst="rect">
            <a:avLst/>
          </a:prstGeom>
        </p:spPr>
      </p:pic>
      <p:pic>
        <p:nvPicPr>
          <p:cNvPr id="19" name="Content Placeholder 18" descr="A group of people sitting at a table&#10;&#10;Description automatically generated">
            <a:extLst>
              <a:ext uri="{FF2B5EF4-FFF2-40B4-BE49-F238E27FC236}">
                <a16:creationId xmlns:a16="http://schemas.microsoft.com/office/drawing/2014/main" id="{5E4B6FBB-1698-6741-BCA0-4C9F7EA35025}"/>
              </a:ext>
            </a:extLst>
          </p:cNvPr>
          <p:cNvPicPr>
            <a:picLocks noGrp="1" noChangeAspect="1"/>
          </p:cNvPicPr>
          <p:nvPr>
            <p:ph sz="half" idx="2"/>
          </p:nvPr>
        </p:nvPicPr>
        <p:blipFill rotWithShape="1">
          <a:blip r:embed="rId4"/>
          <a:srcRect l="7460" r="13980" b="1"/>
          <a:stretch/>
        </p:blipFill>
        <p:spPr>
          <a:xfrm>
            <a:off x="3665257" y="10"/>
            <a:ext cx="4329273" cy="4133078"/>
          </a:xfrm>
          <a:prstGeom prst="rect">
            <a:avLst/>
          </a:prstGeom>
        </p:spPr>
      </p:pic>
      <p:sp>
        <p:nvSpPr>
          <p:cNvPr id="32" name="Rectangle 31">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804995"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75918" y="4177748"/>
            <a:ext cx="332539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Content Placeholder 13" descr="A group of people posing for the camera&#10;&#10;Description automatically generated">
            <a:extLst>
              <a:ext uri="{FF2B5EF4-FFF2-40B4-BE49-F238E27FC236}">
                <a16:creationId xmlns:a16="http://schemas.microsoft.com/office/drawing/2014/main" id="{60EDC0CC-4E53-984C-A05B-41AA98E216E6}"/>
              </a:ext>
            </a:extLst>
          </p:cNvPr>
          <p:cNvPicPr>
            <a:picLocks noGrp="1" noChangeAspect="1"/>
          </p:cNvPicPr>
          <p:nvPr>
            <p:ph sz="half" idx="1"/>
          </p:nvPr>
        </p:nvPicPr>
        <p:blipFill rotWithShape="1">
          <a:blip r:embed="rId5"/>
          <a:srcRect r="-2" b="19174"/>
          <a:stretch/>
        </p:blipFill>
        <p:spPr>
          <a:xfrm>
            <a:off x="3665254" y="4233672"/>
            <a:ext cx="4329274" cy="2624328"/>
          </a:xfrm>
          <a:prstGeom prst="rect">
            <a:avLst/>
          </a:prstGeom>
        </p:spPr>
      </p:pic>
      <p:sp>
        <p:nvSpPr>
          <p:cNvPr id="2" name="Slide Number Placeholder 1">
            <a:extLst>
              <a:ext uri="{FF2B5EF4-FFF2-40B4-BE49-F238E27FC236}">
                <a16:creationId xmlns:a16="http://schemas.microsoft.com/office/drawing/2014/main" id="{AA47D4F2-BDF8-3C43-B8B7-24E829FF8706}"/>
              </a:ext>
            </a:extLst>
          </p:cNvPr>
          <p:cNvSpPr>
            <a:spLocks noGrp="1"/>
          </p:cNvSpPr>
          <p:nvPr>
            <p:ph type="sldNum" sz="quarter" idx="12"/>
          </p:nvPr>
        </p:nvSpPr>
        <p:spPr>
          <a:xfrm>
            <a:off x="9089629" y="6356350"/>
            <a:ext cx="2743200" cy="365125"/>
          </a:xfrm>
        </p:spPr>
        <p:txBody>
          <a:bodyPr vert="horz" lIns="91440" tIns="45720" rIns="91440" bIns="45720" rtlCol="0" anchor="ctr">
            <a:normAutofit/>
          </a:bodyPr>
          <a:lstStyle/>
          <a:p>
            <a:pPr>
              <a:spcAft>
                <a:spcPts val="600"/>
              </a:spcAft>
            </a:pPr>
            <a:fld id="{9588BE77-5DF0-864C-81DB-ACB898BF352A}" type="slidenum">
              <a:rPr lang="en-US">
                <a:solidFill>
                  <a:schemeClr val="tx2">
                    <a:lumMod val="50000"/>
                    <a:lumOff val="50000"/>
                  </a:schemeClr>
                </a:solidFill>
              </a:rPr>
              <a:pPr>
                <a:spcAft>
                  <a:spcPts val="600"/>
                </a:spcAft>
              </a:pPr>
              <a:t>98</a:t>
            </a:fld>
            <a:endParaRPr lang="en-US">
              <a:solidFill>
                <a:schemeClr val="tx2">
                  <a:lumMod val="50000"/>
                  <a:lumOff val="50000"/>
                </a:schemeClr>
              </a:solidFill>
            </a:endParaRPr>
          </a:p>
        </p:txBody>
      </p:sp>
    </p:spTree>
    <p:extLst>
      <p:ext uri="{BB962C8B-B14F-4D97-AF65-F5344CB8AC3E}">
        <p14:creationId xmlns:p14="http://schemas.microsoft.com/office/powerpoint/2010/main" val="6481469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Rectangle 24">
            <a:extLst>
              <a:ext uri="{FF2B5EF4-FFF2-40B4-BE49-F238E27FC236}">
                <a16:creationId xmlns:a16="http://schemas.microsoft.com/office/drawing/2014/main" id="{F8A81AE0-4946-4D18-898D-2504ABC6D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356FAF6-7D30-174C-A6A1-4510C4A936E7}"/>
              </a:ext>
            </a:extLst>
          </p:cNvPr>
          <p:cNvSpPr txBox="1"/>
          <p:nvPr/>
        </p:nvSpPr>
        <p:spPr>
          <a:xfrm>
            <a:off x="2103121" y="4727173"/>
            <a:ext cx="7985759" cy="86882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a:latin typeface="+mj-lt"/>
                <a:ea typeface="+mj-ea"/>
                <a:cs typeface="+mj-cs"/>
              </a:rPr>
              <a:t>HIPs of New Zealand</a:t>
            </a:r>
          </a:p>
        </p:txBody>
      </p:sp>
      <p:sp>
        <p:nvSpPr>
          <p:cNvPr id="29" name="Rectangle: Rounded Corners 28">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4" name="Content Placeholder 13" descr="A group of people posing for the camera&#10;&#10;Description automatically generated">
            <a:extLst>
              <a:ext uri="{FF2B5EF4-FFF2-40B4-BE49-F238E27FC236}">
                <a16:creationId xmlns:a16="http://schemas.microsoft.com/office/drawing/2014/main" id="{881F11E3-93E5-4F41-8EF5-D311EF6028CF}"/>
              </a:ext>
            </a:extLst>
          </p:cNvPr>
          <p:cNvPicPr>
            <a:picLocks noGrp="1" noChangeAspect="1"/>
          </p:cNvPicPr>
          <p:nvPr>
            <p:ph sz="half" idx="1"/>
          </p:nvPr>
        </p:nvPicPr>
        <p:blipFill rotWithShape="1">
          <a:blip r:embed="rId2"/>
          <a:srcRect l="11827" r="20342" b="3"/>
          <a:stretch/>
        </p:blipFill>
        <p:spPr>
          <a:xfrm>
            <a:off x="320752" y="299258"/>
            <a:ext cx="3703320" cy="4094573"/>
          </a:xfrm>
          <a:prstGeom prst="rect">
            <a:avLst/>
          </a:prstGeom>
        </p:spPr>
      </p:pic>
      <p:pic>
        <p:nvPicPr>
          <p:cNvPr id="16" name="Picture 15" descr="A group of people in a room&#10;&#10;Description automatically generated">
            <a:extLst>
              <a:ext uri="{FF2B5EF4-FFF2-40B4-BE49-F238E27FC236}">
                <a16:creationId xmlns:a16="http://schemas.microsoft.com/office/drawing/2014/main" id="{058715DF-F3D6-7D4E-A222-1C3C399E7AB1}"/>
              </a:ext>
            </a:extLst>
          </p:cNvPr>
          <p:cNvPicPr>
            <a:picLocks noChangeAspect="1"/>
          </p:cNvPicPr>
          <p:nvPr/>
        </p:nvPicPr>
        <p:blipFill rotWithShape="1">
          <a:blip r:embed="rId3"/>
          <a:srcRect r="17074" b="-3"/>
          <a:stretch/>
        </p:blipFill>
        <p:spPr>
          <a:xfrm rot="5400000">
            <a:off x="4048713" y="494884"/>
            <a:ext cx="4094573" cy="3703320"/>
          </a:xfrm>
          <a:prstGeom prst="rect">
            <a:avLst/>
          </a:prstGeom>
        </p:spPr>
      </p:pic>
      <p:pic>
        <p:nvPicPr>
          <p:cNvPr id="11" name="Content Placeholder 10" descr="A group of people posing for the camera&#10;&#10;Description automatically generated">
            <a:extLst>
              <a:ext uri="{FF2B5EF4-FFF2-40B4-BE49-F238E27FC236}">
                <a16:creationId xmlns:a16="http://schemas.microsoft.com/office/drawing/2014/main" id="{1DA50B14-AC9F-D24C-9CF3-1FFF62EA1277}"/>
              </a:ext>
            </a:extLst>
          </p:cNvPr>
          <p:cNvPicPr>
            <a:picLocks noGrp="1" noChangeAspect="1"/>
          </p:cNvPicPr>
          <p:nvPr>
            <p:ph sz="half" idx="2"/>
          </p:nvPr>
        </p:nvPicPr>
        <p:blipFill rotWithShape="1">
          <a:blip r:embed="rId4"/>
          <a:srcRect l="21445" r="10723" b="3"/>
          <a:stretch/>
        </p:blipFill>
        <p:spPr>
          <a:xfrm rot="10800000">
            <a:off x="8167928" y="299258"/>
            <a:ext cx="3703320" cy="4094573"/>
          </a:xfrm>
          <a:prstGeom prst="rect">
            <a:avLst/>
          </a:prstGeom>
        </p:spPr>
      </p:pic>
      <p:sp>
        <p:nvSpPr>
          <p:cNvPr id="2" name="Slide Number Placeholder 1">
            <a:extLst>
              <a:ext uri="{FF2B5EF4-FFF2-40B4-BE49-F238E27FC236}">
                <a16:creationId xmlns:a16="http://schemas.microsoft.com/office/drawing/2014/main" id="{AA47D4F2-BDF8-3C43-B8B7-24E829FF8706}"/>
              </a:ext>
            </a:extLst>
          </p:cNvPr>
          <p:cNvSpPr>
            <a:spLocks noGrp="1"/>
          </p:cNvSpPr>
          <p:nvPr>
            <p:ph type="sldNum" sz="quarter" idx="12"/>
          </p:nvPr>
        </p:nvSpPr>
        <p:spPr>
          <a:xfrm>
            <a:off x="8869680" y="6356350"/>
            <a:ext cx="2743200" cy="365125"/>
          </a:xfrm>
        </p:spPr>
        <p:txBody>
          <a:bodyPr vert="horz" lIns="91440" tIns="45720" rIns="91440" bIns="45720" rtlCol="0" anchor="ctr">
            <a:normAutofit/>
          </a:bodyPr>
          <a:lstStyle/>
          <a:p>
            <a:pPr>
              <a:spcAft>
                <a:spcPts val="600"/>
              </a:spcAft>
            </a:pPr>
            <a:fld id="{9588BE77-5DF0-864C-81DB-ACB898BF352A}" type="slidenum">
              <a:rPr lang="en-US">
                <a:solidFill>
                  <a:schemeClr val="tx2">
                    <a:lumMod val="50000"/>
                    <a:lumOff val="50000"/>
                  </a:schemeClr>
                </a:solidFill>
              </a:rPr>
              <a:pPr>
                <a:spcAft>
                  <a:spcPts val="600"/>
                </a:spcAft>
              </a:pPr>
              <a:t>99</a:t>
            </a:fld>
            <a:endParaRPr lang="en-US">
              <a:solidFill>
                <a:schemeClr val="tx2">
                  <a:lumMod val="50000"/>
                  <a:lumOff val="50000"/>
                </a:schemeClr>
              </a:solidFill>
            </a:endParaRPr>
          </a:p>
        </p:txBody>
      </p:sp>
    </p:spTree>
    <p:extLst>
      <p:ext uri="{BB962C8B-B14F-4D97-AF65-F5344CB8AC3E}">
        <p14:creationId xmlns:p14="http://schemas.microsoft.com/office/powerpoint/2010/main" val="27483800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AccentBoxVTI">
  <a:themeElements>
    <a:clrScheme name="Office">
      <a:dk1>
        <a:srgbClr val="000000"/>
      </a:dk1>
      <a:lt1>
        <a:srgbClr val="FFFFFF"/>
      </a:lt1>
      <a:dk2>
        <a:srgbClr val="2E3948"/>
      </a:dk2>
      <a:lt2>
        <a:srgbClr val="E7E6E6"/>
      </a:lt2>
      <a:accent1>
        <a:srgbClr val="5A82CB"/>
      </a:accent1>
      <a:accent2>
        <a:srgbClr val="ED7D31"/>
      </a:accent2>
      <a:accent3>
        <a:srgbClr val="A3A3A3"/>
      </a:accent3>
      <a:accent4>
        <a:srgbClr val="CF9B00"/>
      </a:accent4>
      <a:accent5>
        <a:srgbClr val="5B9BD5"/>
      </a:accent5>
      <a:accent6>
        <a:srgbClr val="70AD47"/>
      </a:accent6>
      <a:hlink>
        <a:srgbClr val="D26012"/>
      </a:hlink>
      <a:folHlink>
        <a:srgbClr val="A9718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TSHA">
  <a:themeElements>
    <a:clrScheme name="Custom 5">
      <a:dk1>
        <a:srgbClr val="000000"/>
      </a:dk1>
      <a:lt1>
        <a:srgbClr val="FFFFFF"/>
      </a:lt1>
      <a:dk2>
        <a:srgbClr val="000000"/>
      </a:dk2>
      <a:lt2>
        <a:srgbClr val="FFFFFF"/>
      </a:lt2>
      <a:accent1>
        <a:srgbClr val="007298"/>
      </a:accent1>
      <a:accent2>
        <a:srgbClr val="AA999D"/>
      </a:accent2>
      <a:accent3>
        <a:srgbClr val="624C79"/>
      </a:accent3>
      <a:accent4>
        <a:srgbClr val="4E7F71"/>
      </a:accent4>
      <a:accent5>
        <a:srgbClr val="BC4800"/>
      </a:accent5>
      <a:accent6>
        <a:srgbClr val="D65F00"/>
      </a:accent6>
      <a:hlink>
        <a:srgbClr val="007298"/>
      </a:hlink>
      <a:folHlink>
        <a:srgbClr val="BC4800"/>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HA 160026 PowerPoint Template_White_100416" id="{B1FBD54F-97F3-114A-B5BD-F922CFBD0FAB}" vid="{6CF07FD8-F6FA-CB47-9979-CBC95063471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9773</Words>
  <Application>Microsoft Macintosh PowerPoint</Application>
  <PresentationFormat>Widescreen</PresentationFormat>
  <Paragraphs>1025</Paragraphs>
  <Slides>109</Slides>
  <Notes>45</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109</vt:i4>
      </vt:variant>
    </vt:vector>
  </HeadingPairs>
  <TitlesOfParts>
    <vt:vector size="127" baseType="lpstr">
      <vt:lpstr>AdvOT596495f2</vt:lpstr>
      <vt:lpstr>AdvOT596495f2+fb</vt:lpstr>
      <vt:lpstr>American Typewriter</vt:lpstr>
      <vt:lpstr>Arial</vt:lpstr>
      <vt:lpstr>Avenir Next LT Pro</vt:lpstr>
      <vt:lpstr>Calibri</vt:lpstr>
      <vt:lpstr>Calibri Light</vt:lpstr>
      <vt:lpstr>Courier New</vt:lpstr>
      <vt:lpstr>Garamond</vt:lpstr>
      <vt:lpstr>Goudy Old Style</vt:lpstr>
      <vt:lpstr>Goudy Oldstyle Std Regular</vt:lpstr>
      <vt:lpstr>Impact</vt:lpstr>
      <vt:lpstr>Times New Roman</vt:lpstr>
      <vt:lpstr>Trebuchet MS</vt:lpstr>
      <vt:lpstr>Wingdings</vt:lpstr>
      <vt:lpstr>AccentBoxVTI</vt:lpstr>
      <vt:lpstr>Office Theme</vt:lpstr>
      <vt:lpstr>UTSHA</vt:lpstr>
      <vt:lpstr>The Promise of Focused ACT (FACT) for Unique and Diverse Populations: Increasing Access to Health for All</vt:lpstr>
      <vt:lpstr>Questions, Comments</vt:lpstr>
      <vt:lpstr>Overview</vt:lpstr>
      <vt:lpstr>Overview</vt:lpstr>
      <vt:lpstr>Objectives</vt:lpstr>
      <vt:lpstr>A Single-Session of Acceptance and Commitment Therapy for Health-Related Behavior Change: Protocol Description and Case Example  Monica Barreto, PhD Assistant Professor  Clinical Child Psychology  Yale Child Study Center New Haven , CT monica.barreto@yale.edu</vt:lpstr>
      <vt:lpstr>Common areas of concern: Population health (Fine et al., 2004; Liu et al., 2013).  </vt:lpstr>
      <vt:lpstr>Changes in mental health delivery to target population health problems</vt:lpstr>
      <vt:lpstr>Psychological Explanation (Lillis et al., 2009)  </vt:lpstr>
      <vt:lpstr>Acceptance &amp; Commitment Therapy (ACT) (Harris, 2009) </vt:lpstr>
      <vt:lpstr>Matrix (Polk &amp; Schoendorf, 2014)</vt:lpstr>
      <vt:lpstr>LET’S BEGIN! </vt:lpstr>
      <vt:lpstr>BEHAVIORAL BARRIERS (Polk &amp; Schoendorf, 2014)</vt:lpstr>
      <vt:lpstr>INTERNAL BARRIERS (Polk &amp; Schoendorf, 2014)</vt:lpstr>
      <vt:lpstr>PowerPoint Presentation</vt:lpstr>
      <vt:lpstr>DEFUSION (Hayes et al., 1999)</vt:lpstr>
      <vt:lpstr>ACCEPTANCE (Hayes et al., 1999), (Harris, 2009)</vt:lpstr>
      <vt:lpstr>PowerPoint Presentation</vt:lpstr>
      <vt:lpstr>ACTION PLAN (Polk &amp; Schoendorf, 2014)</vt:lpstr>
      <vt:lpstr>COMMIT!</vt:lpstr>
      <vt:lpstr>Case Example: P112 (Barreto &amp; Gaynor ,2018)</vt:lpstr>
      <vt:lpstr>Matrix (Barreto &amp; Gaynor, 2018)</vt:lpstr>
      <vt:lpstr>Commitment Statement (Barreto &amp; Gaynor, 2018)</vt:lpstr>
      <vt:lpstr>Case Example: Results</vt:lpstr>
      <vt:lpstr>Future Directions</vt:lpstr>
      <vt:lpstr>A Single-Session of ACT for Health-Related Behavior Change: Results of an Open Clinical Trial and Randomized Controlled Trial with Collegians  Scott T. Gaynor, PhD   Monica Barreto, PhD Professor     Assistant Professor Western Michigan University  Yale Child Study Center scott.gaynor@wmich.edu    monica.barreto@yale.edu  </vt:lpstr>
      <vt:lpstr>A Values-Based Research Agenda</vt:lpstr>
      <vt:lpstr>A Progressive Research Plan</vt:lpstr>
      <vt:lpstr>Targeting Health-Related Behaviors</vt:lpstr>
      <vt:lpstr>ACT vs. A Matched Comparison Group (MCG)</vt:lpstr>
      <vt:lpstr>Health-Related Behavior Survey (HRBS) </vt:lpstr>
      <vt:lpstr>ACT outperformed MCG</vt:lpstr>
      <vt:lpstr>ACT outperformed MCG</vt:lpstr>
      <vt:lpstr>ACT vs. Information Only Waitlist Controls (IOWL) </vt:lpstr>
      <vt:lpstr>PowerPoint Presentation</vt:lpstr>
      <vt:lpstr>ACT outperformed IOWL</vt:lpstr>
      <vt:lpstr>ACT outperformed IOWL</vt:lpstr>
      <vt:lpstr>Discussion</vt:lpstr>
      <vt:lpstr>Limitations</vt:lpstr>
      <vt:lpstr>Future Directions</vt:lpstr>
      <vt:lpstr>Future Directions</vt:lpstr>
      <vt:lpstr>Thank you</vt:lpstr>
      <vt:lpstr>References</vt:lpstr>
      <vt:lpstr>PowerPoint Presentation</vt:lpstr>
      <vt:lpstr>PowerPoint Presentation</vt:lpstr>
      <vt:lpstr>PowerPoint Presentation</vt:lpstr>
      <vt:lpstr>PowerPoint Presentation</vt:lpstr>
      <vt:lpstr>Chronic Pain in Primary Care</vt:lpstr>
      <vt:lpstr>Treating Chronic Pain</vt:lpstr>
      <vt:lpstr>The problem…</vt:lpstr>
      <vt:lpstr>Getting to the Patients</vt:lpstr>
      <vt:lpstr>Aims of Pilot Study</vt:lpstr>
      <vt:lpstr>PowerPoint Presentation</vt:lpstr>
      <vt:lpstr>PowerPoint Presentation</vt:lpstr>
      <vt:lpstr>Setting</vt:lpstr>
      <vt:lpstr>PowerPoint Presentation</vt:lpstr>
      <vt:lpstr>PowerPoint Presentation</vt:lpstr>
      <vt:lpstr>PowerPoint Presentation</vt:lpstr>
      <vt:lpstr>Assessments</vt:lpstr>
      <vt:lpstr>Gathering Qualitative Data </vt:lpstr>
      <vt:lpstr>Rapid Analyses </vt:lpstr>
      <vt:lpstr>PowerPoint Presentation</vt:lpstr>
      <vt:lpstr>PowerPoint Presentation</vt:lpstr>
      <vt:lpstr>PowerPoint Presentation</vt:lpstr>
      <vt:lpstr>PowerPoint Presentation</vt:lpstr>
      <vt:lpstr>Physical Disability (Primary Outcome)</vt:lpstr>
      <vt:lpstr>Chronic Pain Acceptance (Mechanistic)</vt:lpstr>
      <vt:lpstr>Discrepancy Between Importance and Success in Valued Activities (Mechanistic)</vt:lpstr>
      <vt:lpstr>PowerPoint Presentation</vt:lpstr>
      <vt:lpstr>Feasibility of FACT &amp; Pilot</vt:lpstr>
      <vt:lpstr>PowerPoint Presentation</vt:lpstr>
      <vt:lpstr>Best/Most Likable Features of FACT </vt:lpstr>
      <vt:lpstr>Worst/most disliked features  </vt:lpstr>
      <vt:lpstr>Changes in how think about or manage pain </vt:lpstr>
      <vt:lpstr>Ways quality of life improved as a result of the changes made </vt:lpstr>
      <vt:lpstr>Conclusions</vt:lpstr>
      <vt:lpstr>Acknowledgements</vt:lpstr>
      <vt:lpstr>PowerPoint Presentation</vt:lpstr>
      <vt:lpstr>PowerPoint Presentation</vt:lpstr>
      <vt:lpstr>More about the FACT interventions</vt:lpstr>
      <vt:lpstr>Class description</vt:lpstr>
      <vt:lpstr>PowerPoint Presentation</vt:lpstr>
      <vt:lpstr>PowerPoint Presentation</vt:lpstr>
      <vt:lpstr>Presence of Behavioral Health Issues in Primary Care</vt:lpstr>
      <vt:lpstr>Presence of Suicidality in Primary Care</vt:lpstr>
      <vt:lpstr>Suicidality in Primary Care</vt:lpstr>
      <vt:lpstr>fACT in Primary Care</vt:lpstr>
      <vt:lpstr>Case Example</vt:lpstr>
      <vt:lpstr>Case Example – Cont’d</vt:lpstr>
      <vt:lpstr>Case Example – Cont’d</vt:lpstr>
      <vt:lpstr>Case Example – Cont’d</vt:lpstr>
      <vt:lpstr>Case Example – Cont’d</vt:lpstr>
      <vt:lpstr>Summary</vt:lpstr>
      <vt:lpstr>Thank you!</vt:lpstr>
      <vt:lpstr>Does Focused Acceptance and Commitment Therapy Move the Dial on Health Equity? Patti Robinson, PhD Consultant and Trainer Mountainview Consulting Group Portland, OR Patti@mtnviewconsulting.com</vt:lpstr>
      <vt:lpstr>Proof of Concept Study</vt:lpstr>
      <vt:lpstr>PowerPoint Presentation</vt:lpstr>
      <vt:lpstr>PowerPoint Presentation</vt:lpstr>
      <vt:lpstr>PowerPoint Presentation</vt:lpstr>
      <vt:lpstr>Procedure</vt:lpstr>
      <vt:lpstr>PowerPoint Presentation</vt:lpstr>
      <vt:lpstr>FACT Tools Used in Training</vt:lpstr>
      <vt:lpstr>Data Included</vt:lpstr>
      <vt:lpstr>HIP Services and Patient Access*</vt:lpstr>
      <vt:lpstr>HIP Services and Health Care Equity</vt:lpstr>
      <vt:lpstr>HIP Clients at Follow-Up: Better, Same, Worse</vt:lpstr>
      <vt:lpstr>Other outcomes for people accessing HIPs </vt:lpstr>
      <vt:lpstr>Outcomes for professionals </vt:lpstr>
      <vt:lpstr>Questions,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Promise of Focused ACT (FACT) for Unique and Diverse Populations: Increasing Access to Health for All</dc:title>
  <dc:creator>Barreto, Monica</dc:creator>
  <cp:lastModifiedBy>Savannah Moore</cp:lastModifiedBy>
  <cp:revision>7</cp:revision>
  <dcterms:created xsi:type="dcterms:W3CDTF">2020-07-06T02:45:25Z</dcterms:created>
  <dcterms:modified xsi:type="dcterms:W3CDTF">2020-07-09T15:56:03Z</dcterms:modified>
</cp:coreProperties>
</file>